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56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69143-4630-439A-86BC-DF3237466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5137F0-D25A-42B2-AA1C-8661E16BC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C4018-D99D-4975-8C35-4B086CC00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1EBE-96C1-408C-8259-A482303A14A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E4D29-38FD-44F4-91AD-366AFE93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F28E4-6BFA-498E-8B10-D509D956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DD09-EEDA-4342-A872-D63FB99B3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10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A03D-C5E2-4146-B7CD-6579E3B11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6AC4D-F129-4410-A8FF-F82374F7C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639F8-4284-46FC-B287-53B248F60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1EBE-96C1-408C-8259-A482303A14A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632D6-464E-4DEC-949B-A150EA1F8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922D8-4473-4177-9230-6822161D5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DD09-EEDA-4342-A872-D63FB99B3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22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2866F5-5669-4211-BDA3-04A32D1AE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C447D0-F74A-43E0-A29F-6B5A32D4E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A79CA-8372-47FB-803B-890E7F51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1EBE-96C1-408C-8259-A482303A14A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9BAD6-9E77-4BAA-9092-126C2DD2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6B217-0026-45FB-98A4-D6A7F90D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DD09-EEDA-4342-A872-D63FB99B3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60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1AA5A-3A43-435C-B940-2BDFFDE3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6943-582E-4F2A-B534-42D0DA787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E1E99-5393-41CE-86A9-68A627E7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1EBE-96C1-408C-8259-A482303A14A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DAEB5-53B1-49FA-B08E-365F579BA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C2418-0389-44D3-8A53-8F4D8CE5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DD09-EEDA-4342-A872-D63FB99B3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1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EBCB-0E2B-412A-88F6-34DDB7E88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3E5FE-8810-4EA5-BA08-0D41396C0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99635-C7FC-423C-9A4F-2203E6EE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1EBE-96C1-408C-8259-A482303A14A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C16F3-28E5-491F-AFCF-4EFC0E39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AC532-9DCC-4653-A25B-7DA3FE0CE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DD09-EEDA-4342-A872-D63FB99B3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30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D8DC-A8AC-4B16-AEE7-466803F3F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79EC9-D614-4A3A-B3AF-82ACC0826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63CF5-D9BF-437D-A692-0A23F7279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D03BB-1A8D-4FCF-A5C6-5D86835C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1EBE-96C1-408C-8259-A482303A14A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F0572-639D-4778-BAF9-1C08441D6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B5C40-2A85-447F-9BFF-9FE40CF10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DD09-EEDA-4342-A872-D63FB99B3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0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66E54-7653-408A-A3F6-1D077A767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EB635-0B5A-4102-9C90-C1017F07F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C2E1D-D51B-4E81-89B9-85191FC61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090FE-62F3-4B06-AFB0-1F161F83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AEDCF8-3E04-4587-B029-877ECCABCA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EABBD5-6AA4-46CB-B3E6-8EC7E5759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1EBE-96C1-408C-8259-A482303A14A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A72DAA-0D17-4494-A19A-E98F9B2A4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5486C6-5566-452D-930B-D45065A9F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DD09-EEDA-4342-A872-D63FB99B3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39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0797-555B-4364-97D7-CD11B2D99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729B9E-A7F8-42BE-AD56-3E4A6FDE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1EBE-96C1-408C-8259-A482303A14A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31A761-A514-4069-AF9A-889D64EEC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28FB13-8EEF-48CB-95A5-0887FF4D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DD09-EEDA-4342-A872-D63FB99B3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8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664680-BBB6-4E67-88EE-6D2A48FE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1EBE-96C1-408C-8259-A482303A14A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AE983-0FF0-4FEE-9221-30D163A9C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388E4-5301-44F3-A3D4-CD7B71BB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DD09-EEDA-4342-A872-D63FB99B3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01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B0BE2-B32B-4ADC-B67F-2CD0129E9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04A2E-9D7F-43F6-94A9-585910124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0FA-2540-4645-A12D-E006D7A3D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E8806-A2A0-4292-B47A-182DB5EC5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1EBE-96C1-408C-8259-A482303A14A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C7D69-0D3F-4AD0-B983-0F8D220D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19029-4BFA-496C-BCAB-D4C1464BC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DD09-EEDA-4342-A872-D63FB99B3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13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0C3D0-0C2D-4FE0-9F50-A871C1BD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53635E-F9C1-40C2-B0F5-E6EE26672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A1123-51D3-4914-B24B-228790DBD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26D7C-88DC-46EE-AF05-9D2174CB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1EBE-96C1-408C-8259-A482303A14A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A5A76-2E23-4BDE-9FEE-3E3D91F37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3C871-DD50-4D67-993F-E3FEB5430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DD09-EEDA-4342-A872-D63FB99B3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50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1855E6-B810-440B-9790-02718C0D3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AF448-082D-4DBC-BAA7-CB9A44FAC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A1D62-4680-4809-B6FF-7041AA45D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91EBE-96C1-408C-8259-A482303A14A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E2050-057E-4DC3-A5CD-0D52ABC242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788E1-D8CB-4495-8AE0-6324F80F8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1DD09-EEDA-4342-A872-D63FB99B3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25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osie.Medforth@schoolsbuyinghubsouthwest.com" TargetMode="External"/><Relationship Id="rId2" Type="http://schemas.openxmlformats.org/officeDocument/2006/relationships/hyperlink" Target="mailto:contact@schoolsbuyinghubsouthwest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uk/guidance/the-risk-protection-arrangement-rpa-for-school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onversation.com/explainer-how-does-todays-direct-action-reverse-auction-work-40152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d/3.0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ct@schoolsbuyinghubsouthwest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DDA8CE9-E0A6-4FF2-823D-D0860760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195564-33B9-434B-9641-764F5905A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18C537-E336-47C4-836B-C342A230F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1"/>
            <a:ext cx="4262009" cy="2602764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81F97D2-9A0D-4CA5-B9AF-27B558BCF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678A47C-892D-47C9-A5D8-F8860B1B0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9E8FDFA-59ED-4D6F-BA20-10CDF843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958D9A5-8003-4D92-8C05-787C630F7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259D8-0C3A-4069-A22F-537BBBB61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60995" y="62352"/>
            <a:ext cx="6028697" cy="6795648"/>
            <a:chOff x="6160995" y="62352"/>
            <a:chExt cx="6028697" cy="6795648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90700B4-CEB5-450F-9EA7-95E355B503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82080" y="81632"/>
              <a:ext cx="6007612" cy="6776368"/>
            </a:xfrm>
            <a:custGeom>
              <a:avLst/>
              <a:gdLst>
                <a:gd name="connsiteX0" fmla="*/ 4493599 w 6007612"/>
                <a:gd name="connsiteY0" fmla="*/ 0 h 6797829"/>
                <a:gd name="connsiteX1" fmla="*/ 5981837 w 6007612"/>
                <a:gd name="connsiteY1" fmla="*/ 314220 h 6797829"/>
                <a:gd name="connsiteX2" fmla="*/ 6007612 w 6007612"/>
                <a:gd name="connsiteY2" fmla="*/ 327088 h 6797829"/>
                <a:gd name="connsiteX3" fmla="*/ 6007612 w 6007612"/>
                <a:gd name="connsiteY3" fmla="*/ 1316637 h 6797829"/>
                <a:gd name="connsiteX4" fmla="*/ 5852405 w 6007612"/>
                <a:gd name="connsiteY4" fmla="*/ 1209899 h 6797829"/>
                <a:gd name="connsiteX5" fmla="*/ 5622498 w 6007612"/>
                <a:gd name="connsiteY5" fmla="*/ 1086619 h 6797829"/>
                <a:gd name="connsiteX6" fmla="*/ 4493032 w 6007612"/>
                <a:gd name="connsiteY6" fmla="*/ 851533 h 6797829"/>
                <a:gd name="connsiteX7" fmla="*/ 3155579 w 6007612"/>
                <a:gd name="connsiteY7" fmla="*/ 1108326 h 6797829"/>
                <a:gd name="connsiteX8" fmla="*/ 1963832 w 6007612"/>
                <a:gd name="connsiteY8" fmla="*/ 1817700 h 6797829"/>
                <a:gd name="connsiteX9" fmla="*/ 1144646 w 6007612"/>
                <a:gd name="connsiteY9" fmla="*/ 2832814 h 6797829"/>
                <a:gd name="connsiteX10" fmla="*/ 851249 w 6007612"/>
                <a:gd name="connsiteY10" fmla="*/ 3998599 h 6797829"/>
                <a:gd name="connsiteX11" fmla="*/ 1336319 w 6007612"/>
                <a:gd name="connsiteY11" fmla="*/ 5057837 h 6797829"/>
                <a:gd name="connsiteX12" fmla="*/ 1597084 w 6007612"/>
                <a:gd name="connsiteY12" fmla="*/ 5424583 h 6797829"/>
                <a:gd name="connsiteX13" fmla="*/ 2591910 w 6007612"/>
                <a:gd name="connsiteY13" fmla="*/ 6440122 h 6797829"/>
                <a:gd name="connsiteX14" fmla="*/ 3899854 w 6007612"/>
                <a:gd name="connsiteY14" fmla="*/ 6780621 h 6797829"/>
                <a:gd name="connsiteX15" fmla="*/ 4741172 w 6007612"/>
                <a:gd name="connsiteY15" fmla="*/ 6563979 h 6797829"/>
                <a:gd name="connsiteX16" fmla="*/ 5649171 w 6007612"/>
                <a:gd name="connsiteY16" fmla="*/ 5938452 h 6797829"/>
                <a:gd name="connsiteX17" fmla="*/ 5873475 w 6007612"/>
                <a:gd name="connsiteY17" fmla="*/ 5764656 h 6797829"/>
                <a:gd name="connsiteX18" fmla="*/ 6007612 w 6007612"/>
                <a:gd name="connsiteY18" fmla="*/ 5660343 h 6797829"/>
                <a:gd name="connsiteX19" fmla="*/ 6007612 w 6007612"/>
                <a:gd name="connsiteY19" fmla="*/ 6737454 h 6797829"/>
                <a:gd name="connsiteX20" fmla="*/ 5929386 w 6007612"/>
                <a:gd name="connsiteY20" fmla="*/ 6797829 h 6797829"/>
                <a:gd name="connsiteX21" fmla="*/ 1656512 w 6007612"/>
                <a:gd name="connsiteY21" fmla="*/ 6797829 h 6797829"/>
                <a:gd name="connsiteX22" fmla="*/ 1630254 w 6007612"/>
                <a:gd name="connsiteY22" fmla="*/ 6775222 h 6797829"/>
                <a:gd name="connsiteX23" fmla="*/ 892250 w 6007612"/>
                <a:gd name="connsiteY23" fmla="*/ 5902700 h 6797829"/>
                <a:gd name="connsiteX24" fmla="*/ 0 w 6007612"/>
                <a:gd name="connsiteY24" fmla="*/ 3998599 h 6797829"/>
                <a:gd name="connsiteX25" fmla="*/ 4493032 w 6007612"/>
                <a:gd name="connsiteY25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007612" h="6797829"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07612" y="327088"/>
                  </a:lnTo>
                  <a:lnTo>
                    <a:pt x="6007612" y="1316637"/>
                  </a:lnTo>
                  <a:lnTo>
                    <a:pt x="5852405" y="1209899"/>
                  </a:lnTo>
                  <a:cubicBezTo>
                    <a:pt x="5778266" y="1164709"/>
                    <a:pt x="5701526" y="1123535"/>
                    <a:pt x="5622498" y="1086619"/>
                  </a:cubicBezTo>
                  <a:cubicBezTo>
                    <a:pt x="5286822" y="930699"/>
                    <a:pt x="4906882" y="851533"/>
                    <a:pt x="4493032" y="851533"/>
                  </a:cubicBezTo>
                  <a:cubicBezTo>
                    <a:pt x="4056201" y="851533"/>
                    <a:pt x="3593263" y="940631"/>
                    <a:pt x="3155579" y="1108326"/>
                  </a:cubicBezTo>
                  <a:cubicBezTo>
                    <a:pt x="2721215" y="1275979"/>
                    <a:pt x="2318305" y="1515819"/>
                    <a:pt x="1963832" y="1817700"/>
                  </a:cubicBezTo>
                  <a:cubicBezTo>
                    <a:pt x="1617657" y="2114360"/>
                    <a:pt x="1334332" y="2465358"/>
                    <a:pt x="1144646" y="2832814"/>
                  </a:cubicBezTo>
                  <a:cubicBezTo>
                    <a:pt x="950561" y="3210060"/>
                    <a:pt x="851249" y="3602202"/>
                    <a:pt x="851249" y="3998599"/>
                  </a:cubicBezTo>
                  <a:cubicBezTo>
                    <a:pt x="851249" y="4377547"/>
                    <a:pt x="999792" y="4597311"/>
                    <a:pt x="1336319" y="5057837"/>
                  </a:cubicBezTo>
                  <a:cubicBezTo>
                    <a:pt x="1420450" y="5173181"/>
                    <a:pt x="1507419" y="5292497"/>
                    <a:pt x="1597084" y="5424583"/>
                  </a:cubicBezTo>
                  <a:cubicBezTo>
                    <a:pt x="1914175" y="5891917"/>
                    <a:pt x="2239493" y="6224189"/>
                    <a:pt x="2591910" y="6440122"/>
                  </a:cubicBezTo>
                  <a:cubicBezTo>
                    <a:pt x="2965467" y="6669393"/>
                    <a:pt x="3393219" y="6780621"/>
                    <a:pt x="3899854" y="6780621"/>
                  </a:cubicBezTo>
                  <a:cubicBezTo>
                    <a:pt x="4187861" y="6780621"/>
                    <a:pt x="4454583" y="6711812"/>
                    <a:pt x="4741172" y="6563979"/>
                  </a:cubicBezTo>
                  <a:cubicBezTo>
                    <a:pt x="5034852" y="6412173"/>
                    <a:pt x="5326263" y="6190848"/>
                    <a:pt x="5649171" y="5938452"/>
                  </a:cubicBezTo>
                  <a:cubicBezTo>
                    <a:pt x="5724931" y="5879291"/>
                    <a:pt x="5800409" y="5821406"/>
                    <a:pt x="5873475" y="5764656"/>
                  </a:cubicBezTo>
                  <a:lnTo>
                    <a:pt x="6007612" y="5660343"/>
                  </a:lnTo>
                  <a:lnTo>
                    <a:pt x="6007612" y="6737454"/>
                  </a:lnTo>
                  <a:lnTo>
                    <a:pt x="5929386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582300F-F646-4FC3-94FC-0582F4B5E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60995" y="62352"/>
              <a:ext cx="6028697" cy="6795648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BB8E8B8-1900-4326-8858-F375F5D8A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63721" y="81632"/>
              <a:ext cx="6025971" cy="6776368"/>
            </a:xfrm>
            <a:custGeom>
              <a:avLst/>
              <a:gdLst>
                <a:gd name="connsiteX0" fmla="*/ 6025971 w 6025971"/>
                <a:gd name="connsiteY0" fmla="*/ 5825635 h 6797829"/>
                <a:gd name="connsiteX1" fmla="*/ 6025971 w 6025971"/>
                <a:gd name="connsiteY1" fmla="*/ 6723285 h 6797829"/>
                <a:gd name="connsiteX2" fmla="*/ 5929386 w 6025971"/>
                <a:gd name="connsiteY2" fmla="*/ 6797829 h 6797829"/>
                <a:gd name="connsiteX3" fmla="*/ 4560411 w 6025971"/>
                <a:gd name="connsiteY3" fmla="*/ 6797829 h 6797829"/>
                <a:gd name="connsiteX4" fmla="*/ 4597731 w 6025971"/>
                <a:gd name="connsiteY4" fmla="*/ 6785305 h 6797829"/>
                <a:gd name="connsiteX5" fmla="*/ 5736707 w 6025971"/>
                <a:gd name="connsiteY5" fmla="*/ 6050108 h 6797829"/>
                <a:gd name="connsiteX6" fmla="*/ 5960301 w 6025971"/>
                <a:gd name="connsiteY6" fmla="*/ 5876738 h 6797829"/>
                <a:gd name="connsiteX7" fmla="*/ 4493599 w 6025971"/>
                <a:gd name="connsiteY7" fmla="*/ 0 h 6797829"/>
                <a:gd name="connsiteX8" fmla="*/ 5981837 w 6025971"/>
                <a:gd name="connsiteY8" fmla="*/ 314220 h 6797829"/>
                <a:gd name="connsiteX9" fmla="*/ 6025971 w 6025971"/>
                <a:gd name="connsiteY9" fmla="*/ 336254 h 6797829"/>
                <a:gd name="connsiteX10" fmla="*/ 6025971 w 6025971"/>
                <a:gd name="connsiteY10" fmla="*/ 1157325 h 6797829"/>
                <a:gd name="connsiteX11" fmla="*/ 5925889 w 6025971"/>
                <a:gd name="connsiteY11" fmla="*/ 1088522 h 6797829"/>
                <a:gd name="connsiteX12" fmla="*/ 5682227 w 6025971"/>
                <a:gd name="connsiteY12" fmla="*/ 957939 h 6797829"/>
                <a:gd name="connsiteX13" fmla="*/ 4493032 w 6025971"/>
                <a:gd name="connsiteY13" fmla="*/ 709658 h 6797829"/>
                <a:gd name="connsiteX14" fmla="*/ 3104646 w 6025971"/>
                <a:gd name="connsiteY14" fmla="*/ 976666 h 6797829"/>
                <a:gd name="connsiteX15" fmla="*/ 1871612 w 6025971"/>
                <a:gd name="connsiteY15" fmla="*/ 1710017 h 6797829"/>
                <a:gd name="connsiteX16" fmla="*/ 1018661 w 6025971"/>
                <a:gd name="connsiteY16" fmla="*/ 2767694 h 6797829"/>
                <a:gd name="connsiteX17" fmla="*/ 709374 w 6025971"/>
                <a:gd name="connsiteY17" fmla="*/ 3998599 h 6797829"/>
                <a:gd name="connsiteX18" fmla="*/ 1221258 w 6025971"/>
                <a:gd name="connsiteY18" fmla="*/ 5141684 h 6797829"/>
                <a:gd name="connsiteX19" fmla="*/ 1479187 w 6025971"/>
                <a:gd name="connsiteY19" fmla="*/ 5504459 h 6797829"/>
                <a:gd name="connsiteX20" fmla="*/ 3021272 w 6025971"/>
                <a:gd name="connsiteY20" fmla="*/ 6793670 h 6797829"/>
                <a:gd name="connsiteX21" fmla="*/ 3035805 w 6025971"/>
                <a:gd name="connsiteY21" fmla="*/ 6797829 h 6797829"/>
                <a:gd name="connsiteX22" fmla="*/ 1656512 w 6025971"/>
                <a:gd name="connsiteY22" fmla="*/ 6797829 h 6797829"/>
                <a:gd name="connsiteX23" fmla="*/ 1630254 w 6025971"/>
                <a:gd name="connsiteY23" fmla="*/ 6775222 h 6797829"/>
                <a:gd name="connsiteX24" fmla="*/ 892250 w 6025971"/>
                <a:gd name="connsiteY24" fmla="*/ 5902700 h 6797829"/>
                <a:gd name="connsiteX25" fmla="*/ 0 w 6025971"/>
                <a:gd name="connsiteY25" fmla="*/ 3998599 h 6797829"/>
                <a:gd name="connsiteX26" fmla="*/ 4493032 w 6025971"/>
                <a:gd name="connsiteY26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025971" h="6797829">
                  <a:moveTo>
                    <a:pt x="6025971" y="5825635"/>
                  </a:moveTo>
                  <a:lnTo>
                    <a:pt x="6025971" y="6723285"/>
                  </a:lnTo>
                  <a:lnTo>
                    <a:pt x="5929386" y="6797829"/>
                  </a:lnTo>
                  <a:lnTo>
                    <a:pt x="4560411" y="6797829"/>
                  </a:lnTo>
                  <a:lnTo>
                    <a:pt x="4597731" y="6785305"/>
                  </a:lnTo>
                  <a:cubicBezTo>
                    <a:pt x="4964953" y="6637825"/>
                    <a:pt x="5315251" y="6379435"/>
                    <a:pt x="5736707" y="6050108"/>
                  </a:cubicBezTo>
                  <a:cubicBezTo>
                    <a:pt x="5812043" y="5991230"/>
                    <a:pt x="5887377" y="5933488"/>
                    <a:pt x="5960301" y="5876738"/>
                  </a:cubicBezTo>
                  <a:close/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25971" y="336254"/>
                  </a:lnTo>
                  <a:lnTo>
                    <a:pt x="6025971" y="1157325"/>
                  </a:lnTo>
                  <a:lnTo>
                    <a:pt x="5925889" y="1088522"/>
                  </a:lnTo>
                  <a:cubicBezTo>
                    <a:pt x="5847314" y="1040649"/>
                    <a:pt x="5765982" y="997036"/>
                    <a:pt x="5682227" y="957939"/>
                  </a:cubicBezTo>
                  <a:cubicBezTo>
                    <a:pt x="5327823" y="793222"/>
                    <a:pt x="4927595" y="709658"/>
                    <a:pt x="4493032" y="709658"/>
                  </a:cubicBezTo>
                  <a:cubicBezTo>
                    <a:pt x="4031940" y="709658"/>
                    <a:pt x="3564888" y="799465"/>
                    <a:pt x="3104646" y="976666"/>
                  </a:cubicBezTo>
                  <a:cubicBezTo>
                    <a:pt x="2655243" y="1149867"/>
                    <a:pt x="2238358" y="1397822"/>
                    <a:pt x="1871612" y="1710017"/>
                  </a:cubicBezTo>
                  <a:cubicBezTo>
                    <a:pt x="1506427" y="2022852"/>
                    <a:pt x="1219414" y="2378815"/>
                    <a:pt x="1018661" y="2767694"/>
                  </a:cubicBezTo>
                  <a:cubicBezTo>
                    <a:pt x="813368" y="3165227"/>
                    <a:pt x="709374" y="3579358"/>
                    <a:pt x="709374" y="3998599"/>
                  </a:cubicBezTo>
                  <a:cubicBezTo>
                    <a:pt x="709374" y="4421103"/>
                    <a:pt x="875510" y="4667680"/>
                    <a:pt x="1221258" y="5141684"/>
                  </a:cubicBezTo>
                  <a:cubicBezTo>
                    <a:pt x="1304681" y="5256035"/>
                    <a:pt x="1390941" y="5374217"/>
                    <a:pt x="1479187" y="5504459"/>
                  </a:cubicBezTo>
                  <a:cubicBezTo>
                    <a:pt x="1942790" y="6187719"/>
                    <a:pt x="2430063" y="6601673"/>
                    <a:pt x="3021272" y="6793670"/>
                  </a:cubicBezTo>
                  <a:lnTo>
                    <a:pt x="3035805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3DDD448-C9CC-4D6B-B166-C00E0D33E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055098"/>
            <a:ext cx="5760719" cy="4747805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GB" sz="4000" kern="1400" spc="-50">
                <a:solidFill>
                  <a:schemeClr val="tx2"/>
                </a:solidFill>
                <a:effectLst/>
                <a:latin typeface="HelveticaNeue"/>
                <a:ea typeface="Arial" panose="020B0604020202020204" pitchFamily="34" charset="0"/>
                <a:cs typeface="Times New Roman" panose="02020603050405020304" pitchFamily="18" charset="0"/>
              </a:rPr>
              <a:t>Schools' Buying Hub</a:t>
            </a:r>
            <a:r>
              <a:rPr lang="en-GB" sz="4000" kern="1400" spc="-50">
                <a:solidFill>
                  <a:schemeClr val="tx2"/>
                </a:solidFill>
                <a:effectLst/>
                <a:latin typeface="HelveticaNeue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b="1" kern="1400" spc="-50">
                <a:solidFill>
                  <a:schemeClr val="tx2"/>
                </a:solidFill>
                <a:effectLst/>
                <a:latin typeface="HelveticaNeue"/>
                <a:ea typeface="Times New Roman" panose="02020603050405020304" pitchFamily="18" charset="0"/>
                <a:cs typeface="Times New Roman" panose="02020603050405020304" pitchFamily="18" charset="0"/>
              </a:rPr>
              <a:t>South West</a:t>
            </a:r>
            <a:br>
              <a:rPr lang="en-GB" sz="4000" b="1" kern="1400" spc="-50">
                <a:solidFill>
                  <a:schemeClr val="tx2"/>
                </a:solidFill>
                <a:effectLst/>
                <a:latin typeface="HelveticaNeue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kern="1400" spc="-50">
                <a:solidFill>
                  <a:schemeClr val="tx2"/>
                </a:solidFill>
                <a:effectLst/>
                <a:latin typeface="HelveticaNeue"/>
                <a:ea typeface="Times New Roman" panose="02020603050405020304" pitchFamily="18" charset="0"/>
                <a:cs typeface="Times New Roman" panose="02020603050405020304" pitchFamily="18" charset="0"/>
              </a:rPr>
              <a:t>What does Brexit Mean for the Procurement Regulations?</a:t>
            </a:r>
            <a:br>
              <a:rPr lang="en-GB" sz="4000" b="1" kern="1400" spc="-50">
                <a:solidFill>
                  <a:schemeClr val="tx2"/>
                </a:solidFill>
                <a:latin typeface="HelveticaNeue"/>
                <a:cs typeface="Times New Roman" panose="02020603050405020304" pitchFamily="18" charset="0"/>
              </a:rPr>
            </a:br>
            <a:endParaRPr lang="en-GB" sz="400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F69B58-CED7-4BC2-B80A-275C4332A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6125" y="1638300"/>
            <a:ext cx="4576763" cy="3581400"/>
          </a:xfrm>
        </p:spPr>
        <p:txBody>
          <a:bodyPr anchor="ctr">
            <a:normAutofit/>
          </a:bodyPr>
          <a:lstStyle/>
          <a:p>
            <a:pPr algn="l"/>
            <a:endParaRPr lang="en-GB" b="1" kern="1400" spc="-50" dirty="0">
              <a:solidFill>
                <a:schemeClr val="tx2"/>
              </a:solidFill>
              <a:latin typeface="HelveticaNeue"/>
              <a:cs typeface="Times New Roman" panose="02020603050405020304" pitchFamily="18" charset="0"/>
            </a:endParaRPr>
          </a:p>
          <a:p>
            <a:pPr algn="l"/>
            <a:r>
              <a:rPr lang="en-GB" b="1" kern="1400" spc="-50" dirty="0">
                <a:solidFill>
                  <a:schemeClr val="tx2"/>
                </a:solidFill>
                <a:latin typeface="HelveticaNeue"/>
                <a:cs typeface="Times New Roman" panose="02020603050405020304" pitchFamily="18" charset="0"/>
              </a:rPr>
              <a:t>contact@schoolsbuyinghubsouthwest.com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716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F7B71B-81A4-4016-B327-3FBE86F37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How to Apply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025B1-A13B-4319-BA9A-F87A044AD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GB" sz="2400" b="1" kern="1400" spc="-50" dirty="0">
                <a:latin typeface="HelveticaNeue"/>
                <a:cs typeface="Times New Roman" panose="02020603050405020304" pitchFamily="18" charset="0"/>
                <a:hlinkClick r:id="rId2"/>
              </a:rPr>
              <a:t>contact@schoolsbuyinghubsouthwest.com</a:t>
            </a:r>
            <a:endParaRPr lang="en-GB" sz="2400" b="1" kern="1400" spc="-50" dirty="0">
              <a:latin typeface="HelveticaNeue"/>
              <a:cs typeface="Times New Roman" panose="02020603050405020304" pitchFamily="18" charset="0"/>
            </a:endParaRPr>
          </a:p>
          <a:p>
            <a:r>
              <a:rPr lang="en-GB" sz="2400" dirty="0">
                <a:hlinkClick r:id="rId3"/>
              </a:rPr>
              <a:t>Josie.Medforth@schoolsbuyinghubsouthwest.com</a:t>
            </a:r>
            <a:endParaRPr lang="en-GB" sz="2400" dirty="0"/>
          </a:p>
          <a:p>
            <a:r>
              <a:rPr lang="en-GB" sz="2400" dirty="0">
                <a:hlinkClick r:id="rId4"/>
              </a:rPr>
              <a:t>https://www.gov.uk/guidance/the-risk-protection-arrangement-rpa-for-schools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7876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9DE4B13-390A-4357-B7D2-ADBF22CDA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sz="3700">
                <a:solidFill>
                  <a:schemeClr val="tx2"/>
                </a:solidFill>
              </a:rPr>
              <a:t>What Does Brexit Mean for the EU Procurement Regulations?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AF3B0-1C0B-4226-8D01-79AF65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Amended Version of the Regulations</a:t>
            </a:r>
          </a:p>
          <a:p>
            <a:r>
              <a:rPr lang="en-GB" sz="3600" dirty="0">
                <a:solidFill>
                  <a:schemeClr val="tx2"/>
                </a:solidFill>
              </a:rPr>
              <a:t>PPN Notices on the GOV.UK</a:t>
            </a:r>
          </a:p>
          <a:p>
            <a:r>
              <a:rPr lang="en-GB" sz="3600" dirty="0">
                <a:solidFill>
                  <a:schemeClr val="tx2"/>
                </a:solidFill>
              </a:rPr>
              <a:t>UK &amp; EU Trade </a:t>
            </a:r>
            <a:r>
              <a:rPr lang="en-GB" sz="3600" dirty="0" err="1">
                <a:solidFill>
                  <a:schemeClr val="tx2"/>
                </a:solidFill>
              </a:rPr>
              <a:t>Trade</a:t>
            </a:r>
            <a:r>
              <a:rPr lang="en-GB" sz="3600" dirty="0">
                <a:solidFill>
                  <a:schemeClr val="tx2"/>
                </a:solidFill>
              </a:rPr>
              <a:t> &amp; Co-Operation Agreement</a:t>
            </a:r>
          </a:p>
        </p:txBody>
      </p:sp>
    </p:spTree>
    <p:extLst>
      <p:ext uri="{BB962C8B-B14F-4D97-AF65-F5344CB8AC3E}">
        <p14:creationId xmlns:p14="http://schemas.microsoft.com/office/powerpoint/2010/main" val="142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BD7BCD7-4226-4E2C-ADA1-2D2760420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GB" sz="3600" b="1" dirty="0">
                <a:solidFill>
                  <a:schemeClr val="tx2"/>
                </a:solidFill>
              </a:rPr>
              <a:t>What is Find a Tender?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C1282-F7FA-4A62-8767-4585B8359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700" y="2979336"/>
            <a:ext cx="8711347" cy="2430864"/>
          </a:xfrm>
        </p:spPr>
        <p:txBody>
          <a:bodyPr anchor="t">
            <a:no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New E Notification Service for Tenders</a:t>
            </a:r>
          </a:p>
          <a:p>
            <a:r>
              <a:rPr lang="en-GB" sz="3200" dirty="0">
                <a:solidFill>
                  <a:schemeClr val="tx2"/>
                </a:solidFill>
              </a:rPr>
              <a:t>Replaces OJEU – Official Journal European Union</a:t>
            </a:r>
          </a:p>
          <a:p>
            <a:r>
              <a:rPr lang="en-GB" sz="3200" dirty="0">
                <a:solidFill>
                  <a:schemeClr val="tx2"/>
                </a:solidFill>
              </a:rPr>
              <a:t>Many Current Portals set up to run Find a Tender</a:t>
            </a:r>
          </a:p>
          <a:p>
            <a:r>
              <a:rPr lang="en-GB" sz="3200" dirty="0">
                <a:solidFill>
                  <a:schemeClr val="tx2"/>
                </a:solidFill>
              </a:rPr>
              <a:t>UK Tenders accessible to EU Countries in the short term</a:t>
            </a:r>
          </a:p>
        </p:txBody>
      </p:sp>
    </p:spTree>
    <p:extLst>
      <p:ext uri="{BB962C8B-B14F-4D97-AF65-F5344CB8AC3E}">
        <p14:creationId xmlns:p14="http://schemas.microsoft.com/office/powerpoint/2010/main" val="176935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283A8-CF3D-4D69-8E9C-B319A5666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57200"/>
            <a:ext cx="10579398" cy="129941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2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Find a Tender</a:t>
            </a:r>
            <a:br>
              <a:rPr lang="en-US" sz="2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Financial Thresholds</a:t>
            </a:r>
            <a:br>
              <a:rPr lang="en-US" sz="2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2021 </a:t>
            </a:r>
            <a:br>
              <a:rPr lang="en-US" sz="17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17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17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827E81-76A9-4DE7-BCA9-543601B316AF}"/>
              </a:ext>
            </a:extLst>
          </p:cNvPr>
          <p:cNvSpPr/>
          <p:nvPr/>
        </p:nvSpPr>
        <p:spPr>
          <a:xfrm>
            <a:off x="6354871" y="2827419"/>
            <a:ext cx="5029200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pc="-50">
                <a:solidFill>
                  <a:schemeClr val="tx2"/>
                </a:solidFill>
                <a:effectLst/>
              </a:rPr>
              <a:t>Schools' Buying Hub </a:t>
            </a:r>
            <a:r>
              <a:rPr lang="en-US" b="1" spc="-50">
                <a:solidFill>
                  <a:schemeClr val="tx2"/>
                </a:solidFill>
                <a:effectLst/>
              </a:rPr>
              <a:t>South West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spc="-50">
                <a:solidFill>
                  <a:schemeClr val="tx2"/>
                </a:solidFill>
              </a:rPr>
              <a:t>contact@schoolsbuyinghubsouthwest.com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2107FEE-614C-4308-8172-A83447E26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927587"/>
              </p:ext>
            </p:extLst>
          </p:nvPr>
        </p:nvGraphicFramePr>
        <p:xfrm>
          <a:off x="804671" y="2985328"/>
          <a:ext cx="4954694" cy="2922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5744">
                  <a:extLst>
                    <a:ext uri="{9D8B030D-6E8A-4147-A177-3AD203B41FA5}">
                      <a16:colId xmlns:a16="http://schemas.microsoft.com/office/drawing/2014/main" val="2422817759"/>
                    </a:ext>
                  </a:extLst>
                </a:gridCol>
                <a:gridCol w="2408950">
                  <a:extLst>
                    <a:ext uri="{9D8B030D-6E8A-4147-A177-3AD203B41FA5}">
                      <a16:colId xmlns:a16="http://schemas.microsoft.com/office/drawing/2014/main" val="230382543"/>
                    </a:ext>
                  </a:extLst>
                </a:gridCol>
              </a:tblGrid>
              <a:tr h="561738">
                <a:tc>
                  <a:txBody>
                    <a:bodyPr/>
                    <a:lstStyle/>
                    <a:p>
                      <a:r>
                        <a:rPr lang="en-GB" sz="1500"/>
                        <a:t>Type of Requirement</a:t>
                      </a:r>
                    </a:p>
                  </a:txBody>
                  <a:tcPr marL="74061" marR="74061" marT="37030" marB="37030"/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Financial Threshold (Value)</a:t>
                      </a:r>
                    </a:p>
                  </a:txBody>
                  <a:tcPr marL="74061" marR="74061" marT="37030" marB="37030"/>
                </a:tc>
                <a:extLst>
                  <a:ext uri="{0D108BD9-81ED-4DB2-BD59-A6C34878D82A}">
                    <a16:rowId xmlns:a16="http://schemas.microsoft.com/office/drawing/2014/main" val="296520715"/>
                  </a:ext>
                </a:extLst>
              </a:tr>
              <a:tr h="590091">
                <a:tc>
                  <a:txBody>
                    <a:bodyPr/>
                    <a:lstStyle/>
                    <a:p>
                      <a:r>
                        <a:rPr lang="en-GB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Goods</a:t>
                      </a:r>
                      <a:endParaRPr lang="en-GB" sz="1600" b="1"/>
                    </a:p>
                  </a:txBody>
                  <a:tcPr marL="74061" marR="74061" marT="37030" marB="370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£189,330</a:t>
                      </a:r>
                    </a:p>
                    <a:p>
                      <a:endParaRPr lang="en-GB" sz="1600" b="1"/>
                    </a:p>
                  </a:txBody>
                  <a:tcPr marL="74061" marR="74061" marT="37030" marB="37030"/>
                </a:tc>
                <a:extLst>
                  <a:ext uri="{0D108BD9-81ED-4DB2-BD59-A6C34878D82A}">
                    <a16:rowId xmlns:a16="http://schemas.microsoft.com/office/drawing/2014/main" val="153060829"/>
                  </a:ext>
                </a:extLst>
              </a:tr>
              <a:tr h="590091">
                <a:tc>
                  <a:txBody>
                    <a:bodyPr/>
                    <a:lstStyle/>
                    <a:p>
                      <a:r>
                        <a:rPr lang="en-GB" sz="1600" b="1"/>
                        <a:t>Works</a:t>
                      </a:r>
                    </a:p>
                  </a:txBody>
                  <a:tcPr marL="74061" marR="74061" marT="37030" marB="370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£4,733,252</a:t>
                      </a:r>
                    </a:p>
                    <a:p>
                      <a:endParaRPr lang="en-GB" sz="1600" b="1"/>
                    </a:p>
                  </a:txBody>
                  <a:tcPr marL="74061" marR="74061" marT="37030" marB="37030"/>
                </a:tc>
                <a:extLst>
                  <a:ext uri="{0D108BD9-81ED-4DB2-BD59-A6C34878D82A}">
                    <a16:rowId xmlns:a16="http://schemas.microsoft.com/office/drawing/2014/main" val="1769886657"/>
                  </a:ext>
                </a:extLst>
              </a:tr>
              <a:tr h="590091">
                <a:tc>
                  <a:txBody>
                    <a:bodyPr/>
                    <a:lstStyle/>
                    <a:p>
                      <a:r>
                        <a:rPr lang="en-GB" sz="1600" b="1"/>
                        <a:t>Most Services</a:t>
                      </a:r>
                    </a:p>
                  </a:txBody>
                  <a:tcPr marL="74061" marR="74061" marT="37030" marB="370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£189,330</a:t>
                      </a:r>
                    </a:p>
                    <a:p>
                      <a:endParaRPr lang="en-GB" sz="1600" b="1"/>
                    </a:p>
                  </a:txBody>
                  <a:tcPr marL="74061" marR="74061" marT="37030" marB="37030"/>
                </a:tc>
                <a:extLst>
                  <a:ext uri="{0D108BD9-81ED-4DB2-BD59-A6C34878D82A}">
                    <a16:rowId xmlns:a16="http://schemas.microsoft.com/office/drawing/2014/main" val="3661183999"/>
                  </a:ext>
                </a:extLst>
              </a:tr>
              <a:tr h="590091">
                <a:tc>
                  <a:txBody>
                    <a:bodyPr/>
                    <a:lstStyle/>
                    <a:p>
                      <a:r>
                        <a:rPr lang="en-GB" sz="1600" b="1"/>
                        <a:t>Light Touch Regime</a:t>
                      </a:r>
                    </a:p>
                    <a:p>
                      <a:endParaRPr lang="en-GB" sz="1600" b="1"/>
                    </a:p>
                  </a:txBody>
                  <a:tcPr marL="74061" marR="74061" marT="37030" marB="37030"/>
                </a:tc>
                <a:tc>
                  <a:txBody>
                    <a:bodyPr/>
                    <a:lstStyle/>
                    <a:p>
                      <a:r>
                        <a:rPr lang="en-GB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£663,540</a:t>
                      </a:r>
                      <a:endParaRPr lang="en-GB" sz="1600" b="1"/>
                    </a:p>
                  </a:txBody>
                  <a:tcPr marL="74061" marR="74061" marT="37030" marB="37030"/>
                </a:tc>
                <a:extLst>
                  <a:ext uri="{0D108BD9-81ED-4DB2-BD59-A6C34878D82A}">
                    <a16:rowId xmlns:a16="http://schemas.microsoft.com/office/drawing/2014/main" val="460129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85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802D9C-B74A-449F-9C6D-5EBB0E6BB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chemeClr val="tx2"/>
                </a:solidFill>
              </a:rPr>
              <a:t>Changes in the Longer Term?</a:t>
            </a:r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3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38719-E42D-470F-94F7-A043AA4AD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812" y="1032987"/>
            <a:ext cx="4919108" cy="4792027"/>
          </a:xfrm>
        </p:spPr>
        <p:txBody>
          <a:bodyPr anchor="ctr">
            <a:normAutofit/>
          </a:bodyPr>
          <a:lstStyle/>
          <a:p>
            <a:r>
              <a:rPr lang="en-GB" sz="2000">
                <a:solidFill>
                  <a:schemeClr val="tx2"/>
                </a:solidFill>
              </a:rPr>
              <a:t>Green Paper on the Transforming Public Procurement</a:t>
            </a:r>
          </a:p>
          <a:p>
            <a:r>
              <a:rPr lang="en-GB" sz="2000">
                <a:solidFill>
                  <a:schemeClr val="tx2"/>
                </a:solidFill>
              </a:rPr>
              <a:t>Currently Consultation stage</a:t>
            </a:r>
          </a:p>
          <a:p>
            <a:r>
              <a:rPr lang="en-GB" sz="2000">
                <a:solidFill>
                  <a:schemeClr val="tx2"/>
                </a:solidFill>
              </a:rPr>
              <a:t>Goal – Speed up Procurement process</a:t>
            </a:r>
          </a:p>
          <a:p>
            <a:pPr lvl="1"/>
            <a:r>
              <a:rPr lang="en-GB" sz="2000">
                <a:solidFill>
                  <a:schemeClr val="tx2"/>
                </a:solidFill>
              </a:rPr>
              <a:t>Simplifying procurement procedures</a:t>
            </a:r>
          </a:p>
          <a:p>
            <a:pPr lvl="1"/>
            <a:r>
              <a:rPr lang="en-GB" sz="2000">
                <a:solidFill>
                  <a:schemeClr val="tx2"/>
                </a:solidFill>
              </a:rPr>
              <a:t>Rationalising legislation</a:t>
            </a:r>
          </a:p>
        </p:txBody>
      </p:sp>
    </p:spTree>
    <p:extLst>
      <p:ext uri="{BB962C8B-B14F-4D97-AF65-F5344CB8AC3E}">
        <p14:creationId xmlns:p14="http://schemas.microsoft.com/office/powerpoint/2010/main" val="3968201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9ADC4-FAFE-4F5C-BE7D-E4FBA96CD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GB" sz="4100" dirty="0"/>
              <a:t>Key Updates on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D3376-FE81-4A41-BCB5-4E688372B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GB" sz="3200" dirty="0"/>
              <a:t>Admin Supplies Auction</a:t>
            </a:r>
          </a:p>
          <a:p>
            <a:r>
              <a:rPr lang="en-GB" sz="3200" dirty="0"/>
              <a:t>RPA Scheme for Maintained Schools</a:t>
            </a:r>
          </a:p>
          <a:p>
            <a:r>
              <a:rPr lang="en-GB" sz="3200" dirty="0"/>
              <a:t>Questions?</a:t>
            </a:r>
          </a:p>
        </p:txBody>
      </p:sp>
      <p:pic>
        <p:nvPicPr>
          <p:cNvPr id="5" name="Picture 4" descr="Antique cash register keys">
            <a:extLst>
              <a:ext uri="{FF2B5EF4-FFF2-40B4-BE49-F238E27FC236}">
                <a16:creationId xmlns:a16="http://schemas.microsoft.com/office/drawing/2014/main" id="{9E7A7166-CC34-4542-86F4-88E9E9EC1F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44" r="2920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AFF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83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0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05990-3309-463D-B611-00356F78F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chemeClr val="tx2"/>
                </a:solidFill>
              </a:rPr>
              <a:t>Admin Supplies Auction</a:t>
            </a:r>
          </a:p>
        </p:txBody>
      </p:sp>
      <p:pic>
        <p:nvPicPr>
          <p:cNvPr id="6" name="Content Placeholder 5" descr="A gavel on a table&#10;&#10;Description automatically generated with low confidence">
            <a:extLst>
              <a:ext uri="{FF2B5EF4-FFF2-40B4-BE49-F238E27FC236}">
                <a16:creationId xmlns:a16="http://schemas.microsoft.com/office/drawing/2014/main" id="{B3F4716D-2B04-4846-8864-5EA11EF0E8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4643" y="2797485"/>
            <a:ext cx="3679427" cy="2445607"/>
          </a:xfr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7840C007-555E-4CB9-AF86-0800D6BE2A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29881"/>
              </p:ext>
            </p:extLst>
          </p:nvPr>
        </p:nvGraphicFramePr>
        <p:xfrm>
          <a:off x="804671" y="1564640"/>
          <a:ext cx="6469889" cy="4389599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6469889">
                  <a:extLst>
                    <a:ext uri="{9D8B030D-6E8A-4147-A177-3AD203B41FA5}">
                      <a16:colId xmlns:a16="http://schemas.microsoft.com/office/drawing/2014/main" val="1188367708"/>
                    </a:ext>
                  </a:extLst>
                </a:gridCol>
              </a:tblGrid>
              <a:tr h="4389599"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br>
                        <a:rPr lang="en-GB" sz="1400" cap="none" spc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br>
                        <a:rPr lang="en-GB" sz="1400" cap="none" spc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000" cap="none" spc="0" dirty="0">
                          <a:solidFill>
                            <a:schemeClr val="tx1"/>
                          </a:solidFill>
                          <a:effectLst/>
                        </a:rPr>
                        <a:t>You can benefit from:</a:t>
                      </a:r>
                    </a:p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2000" cap="none" spc="0" dirty="0">
                          <a:solidFill>
                            <a:schemeClr val="tx1"/>
                          </a:solidFill>
                          <a:effectLst/>
                        </a:rPr>
                        <a:t>Discounts of up to 20% across supplies such as stationery, paper, fax machines, ink and printer toner cartridges, janitorial products and ergonomic equipment</a:t>
                      </a:r>
                    </a:p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GB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2000" cap="none" spc="0" dirty="0">
                          <a:solidFill>
                            <a:schemeClr val="tx1"/>
                          </a:solidFill>
                          <a:effectLst/>
                        </a:rPr>
                        <a:t>Four delivery options</a:t>
                      </a:r>
                    </a:p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GB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2000" cap="none" spc="0" dirty="0">
                          <a:solidFill>
                            <a:schemeClr val="tx1"/>
                          </a:solidFill>
                          <a:effectLst/>
                        </a:rPr>
                        <a:t>A quick and compliant route to market, though the Crown Commercial Service Framework for Office Supplies</a:t>
                      </a:r>
                    </a:p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GB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2000" cap="none" spc="0" dirty="0">
                          <a:solidFill>
                            <a:schemeClr val="tx1"/>
                          </a:solidFill>
                          <a:effectLst/>
                        </a:rPr>
                        <a:t>A Hub procurement expert on hand to do all the hard work for you</a:t>
                      </a:r>
                      <a:endParaRPr lang="en-GB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0602" marR="30602" marT="63499" marB="63499">
                    <a:lnL w="2857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28575" cap="flat" cmpd="sng" algn="ctr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27231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C878652-2DDA-4164-AE30-E4A4B9F63CF7}"/>
              </a:ext>
            </a:extLst>
          </p:cNvPr>
          <p:cNvSpPr txBox="1"/>
          <p:nvPr/>
        </p:nvSpPr>
        <p:spPr>
          <a:xfrm>
            <a:off x="8488819" y="4944994"/>
            <a:ext cx="2895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theconversation.com/explainer-how-does-todays-direct-action-reverse-auction-work-40152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nd/3.0/"/>
              </a:rPr>
              <a:t>CC BY-ND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569908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693371-FE9F-4F37-9660-9D3C498AA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How to Participate?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DBC03790-D48C-4595-8846-CEB12390F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fontScale="92500" lnSpcReduction="20000"/>
          </a:bodyPr>
          <a:lstStyle/>
          <a:p>
            <a:r>
              <a:rPr lang="en-GB" sz="2000" b="1" kern="1400" spc="-50" dirty="0">
                <a:latin typeface="HelveticaNeue"/>
                <a:cs typeface="Times New Roman" panose="02020603050405020304" pitchFamily="18" charset="0"/>
                <a:hlinkClick r:id="rId2"/>
              </a:rPr>
              <a:t>contact@schoolsbuyinghubsouthwest.com</a:t>
            </a:r>
            <a:endParaRPr lang="en-GB" sz="2000" b="1" kern="1400" spc="-50" dirty="0">
              <a:latin typeface="HelveticaNeue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/>
          </a:p>
          <a:p>
            <a:r>
              <a:rPr lang="en-GB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auction will be taking place in April, via the CCS Office Supplies framework</a:t>
            </a:r>
          </a:p>
          <a:p>
            <a:pPr marL="0" indent="0">
              <a:buNone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collating all the data submitted by participating schools and entering auction as a single entity for maximum benefit.  </a:t>
            </a:r>
          </a:p>
          <a:p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Further detailed information on the process and next steps, including data collection, will be sent to all interested schools / trusts after the registration deadline on 1</a:t>
            </a:r>
            <a:r>
              <a:rPr lang="en-GB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February.</a:t>
            </a:r>
          </a:p>
          <a:p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Spotlight on Savings event on the process on 10</a:t>
            </a:r>
            <a:r>
              <a:rPr lang="en-GB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February 2021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98862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43EBF7-59ED-4943-9EB0-5A72BA4F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chemeClr val="tx2"/>
                </a:solidFill>
              </a:rPr>
              <a:t>Risk Protection Arrangement - RPA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51688-9D1B-4A30-A85C-1AD872E41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4871" y="2827419"/>
            <a:ext cx="5029200" cy="3227626"/>
          </a:xfrm>
        </p:spPr>
        <p:txBody>
          <a:bodyPr anchor="ctr">
            <a:normAutofit/>
          </a:bodyPr>
          <a:lstStyle/>
          <a:p>
            <a:r>
              <a:rPr lang="en-GB" sz="180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RPA is an alternative to commercial insurance that can save your school time and money. Initiated by Department for Education. RPA is now available to all schools and costs just £18 per pupil.</a:t>
            </a:r>
            <a:endParaRPr lang="en-GB" sz="1800">
              <a:solidFill>
                <a:schemeClr val="tx2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RPA is easy to access and offers insurance in categories including: </a:t>
            </a:r>
            <a:endParaRPr lang="en-GB" sz="1800">
              <a:solidFill>
                <a:schemeClr val="tx2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GB" sz="180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GB" sz="180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55B28B-F1B9-412B-8493-13F64877B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590698"/>
              </p:ext>
            </p:extLst>
          </p:nvPr>
        </p:nvGraphicFramePr>
        <p:xfrm>
          <a:off x="804671" y="1859281"/>
          <a:ext cx="4954693" cy="3228741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20000"/>
                    <a:lumOff val="80000"/>
                  </a:schemeClr>
                </a:solidFill>
                <a:tableStyleId>{5C22544A-7EE6-4342-B048-85BDC9FD1C3A}</a:tableStyleId>
              </a:tblPr>
              <a:tblGrid>
                <a:gridCol w="2645426">
                  <a:extLst>
                    <a:ext uri="{9D8B030D-6E8A-4147-A177-3AD203B41FA5}">
                      <a16:colId xmlns:a16="http://schemas.microsoft.com/office/drawing/2014/main" val="2558568604"/>
                    </a:ext>
                  </a:extLst>
                </a:gridCol>
                <a:gridCol w="2309267">
                  <a:extLst>
                    <a:ext uri="{9D8B030D-6E8A-4147-A177-3AD203B41FA5}">
                      <a16:colId xmlns:a16="http://schemas.microsoft.com/office/drawing/2014/main" val="243739503"/>
                    </a:ext>
                  </a:extLst>
                </a:gridCol>
              </a:tblGrid>
              <a:tr h="234696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200" b="1" cap="all" spc="6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cap="all" spc="6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 damage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cap="all" spc="6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 interruption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cap="all" spc="6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Employers’ liability</a:t>
                      </a:r>
                      <a:endParaRPr lang="en-GB" sz="1200" b="1" cap="all" spc="6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cap="all" spc="6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Governors’ liability</a:t>
                      </a:r>
                      <a:endParaRPr lang="en-GB" sz="1200" b="1" cap="all" spc="6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cap="all" spc="6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Third-party liability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cap="all" spc="6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Professional indemnity</a:t>
                      </a:r>
                      <a:endParaRPr lang="en-GB" sz="1200" b="1" cap="all" spc="60" dirty="0">
                        <a:solidFill>
                          <a:schemeClr val="tx1"/>
                        </a:solidFill>
                      </a:endParaRPr>
                    </a:p>
                  </a:txBody>
                  <a:tcPr marL="121422" marR="121422" marT="121422" marB="12142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cap="all" spc="60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cap="all" spc="6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Employee and third-party dishonesty	</a:t>
                      </a:r>
                      <a:endParaRPr lang="en-GB" sz="1200" b="1" cap="all" spc="6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cap="all" spc="6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Money	</a:t>
                      </a:r>
                      <a:endParaRPr lang="en-GB" sz="1200" b="1" cap="all" spc="6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cap="all" spc="6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accident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cap="all" spc="6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 and overseas travel including winter sports	</a:t>
                      </a:r>
                      <a:endParaRPr lang="en-GB" sz="1200" b="1" cap="all" spc="6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cap="all" spc="6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Legal expenses	</a:t>
                      </a:r>
                      <a:endParaRPr lang="en-GB" sz="1200" b="1" cap="all" spc="6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cap="all" spc="6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Cultural assets</a:t>
                      </a:r>
                      <a:endParaRPr lang="en-GB" sz="1200" b="1" cap="all" spc="6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GB" sz="1200" b="1" cap="all" spc="6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cap="all" spc="6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cap="all" spc="60" dirty="0">
                        <a:solidFill>
                          <a:schemeClr val="tx1"/>
                        </a:solidFill>
                      </a:endParaRPr>
                    </a:p>
                  </a:txBody>
                  <a:tcPr marL="121422" marR="121422" marT="121422" marB="12142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039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24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8BCF4C5247FB4FA80AFFAEAB5986A7" ma:contentTypeVersion="12" ma:contentTypeDescription="Create a new document." ma:contentTypeScope="" ma:versionID="678588f7eea6726d7fce3ee277a5142a">
  <xsd:schema xmlns:xsd="http://www.w3.org/2001/XMLSchema" xmlns:xs="http://www.w3.org/2001/XMLSchema" xmlns:p="http://schemas.microsoft.com/office/2006/metadata/properties" xmlns:ns2="2e2ea039-38f8-4947-a7c0-d7cbfeca6fb8" xmlns:ns3="d69452c3-7fa1-4ae0-a92b-aa8405acc73a" targetNamespace="http://schemas.microsoft.com/office/2006/metadata/properties" ma:root="true" ma:fieldsID="065ea7577546018fe54623ebef43655d" ns2:_="" ns3:_="">
    <xsd:import namespace="2e2ea039-38f8-4947-a7c0-d7cbfeca6fb8"/>
    <xsd:import namespace="d69452c3-7fa1-4ae0-a92b-aa8405acc73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ea039-38f8-4947-a7c0-d7cbfeca6f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9452c3-7fa1-4ae0-a92b-aa8405acc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CF2B3F-0BF6-4AEF-9538-6A0A33CE7916}"/>
</file>

<file path=customXml/itemProps2.xml><?xml version="1.0" encoding="utf-8"?>
<ds:datastoreItem xmlns:ds="http://schemas.openxmlformats.org/officeDocument/2006/customXml" ds:itemID="{CDE3A358-B632-48E3-BF73-9ACACDB41203}"/>
</file>

<file path=customXml/itemProps3.xml><?xml version="1.0" encoding="utf-8"?>
<ds:datastoreItem xmlns:ds="http://schemas.openxmlformats.org/officeDocument/2006/customXml" ds:itemID="{D1ECB853-C63B-4E05-8795-1F24F446726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HelveticaNeue</vt:lpstr>
      <vt:lpstr>Symbol</vt:lpstr>
      <vt:lpstr>Office Theme</vt:lpstr>
      <vt:lpstr>Schools' Buying Hub South West What does Brexit Mean for the Procurement Regulations? </vt:lpstr>
      <vt:lpstr>What Does Brexit Mean for the EU Procurement Regulations?</vt:lpstr>
      <vt:lpstr>What is Find a Tender?</vt:lpstr>
      <vt:lpstr>Find a Tender Financial Thresholds January 2021    </vt:lpstr>
      <vt:lpstr>Changes in the Longer Term?</vt:lpstr>
      <vt:lpstr>Key Updates on Opportunities</vt:lpstr>
      <vt:lpstr>Admin Supplies Auction</vt:lpstr>
      <vt:lpstr>How to Participate?</vt:lpstr>
      <vt:lpstr>Risk Protection Arrangement - RPA</vt:lpstr>
      <vt:lpstr>How to Apply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Schools' Buying Hub South West What does Brexit Mean for the Procurement Regulations? </dc:title>
  <dc:creator>Josie Medforth</dc:creator>
  <cp:lastModifiedBy>Josie Medforth</cp:lastModifiedBy>
  <cp:revision>1</cp:revision>
  <dcterms:created xsi:type="dcterms:W3CDTF">2021-01-29T09:06:52Z</dcterms:created>
  <dcterms:modified xsi:type="dcterms:W3CDTF">2021-01-29T09:06:56Z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0x010100158BCF4C5247FB4FA80AFFAEAB5986A7</vt:lpwstr>
  </property>
</Properties>
</file>