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353" r:id="rId4"/>
    <p:sldId id="302" r:id="rId5"/>
    <p:sldId id="262" r:id="rId6"/>
    <p:sldId id="368" r:id="rId7"/>
    <p:sldId id="369" r:id="rId8"/>
    <p:sldId id="296" r:id="rId9"/>
    <p:sldId id="258" r:id="rId10"/>
    <p:sldId id="408" r:id="rId11"/>
    <p:sldId id="371" r:id="rId12"/>
    <p:sldId id="257" r:id="rId13"/>
    <p:sldId id="285" r:id="rId14"/>
    <p:sldId id="284" r:id="rId15"/>
    <p:sldId id="287" r:id="rId16"/>
    <p:sldId id="286" r:id="rId17"/>
    <p:sldId id="281" r:id="rId18"/>
    <p:sldId id="372" r:id="rId19"/>
    <p:sldId id="267" r:id="rId20"/>
    <p:sldId id="355" r:id="rId21"/>
    <p:sldId id="375" r:id="rId22"/>
    <p:sldId id="376" r:id="rId23"/>
    <p:sldId id="400" r:id="rId24"/>
    <p:sldId id="409" r:id="rId25"/>
    <p:sldId id="316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0000"/>
    <a:srgbClr val="FF3300"/>
    <a:srgbClr val="215A69"/>
    <a:srgbClr val="692725"/>
    <a:srgbClr val="264264"/>
    <a:srgbClr val="4A5C26"/>
    <a:srgbClr val="372A46"/>
    <a:srgbClr val="4B3A60"/>
    <a:srgbClr val="D56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2"/>
    <p:restoredTop sz="90566" autoAdjust="0"/>
  </p:normalViewPr>
  <p:slideViewPr>
    <p:cSldViewPr snapToGrid="0" snapToObjects="1">
      <p:cViewPr varScale="1">
        <p:scale>
          <a:sx n="78" d="100"/>
          <a:sy n="78" d="100"/>
        </p:scale>
        <p:origin x="136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B7-44B0-BE02-2364AB0432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B7-44B0-BE02-2364AB0432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2B7-44B0-BE02-2364AB0432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2B7-44B0-BE02-2364AB0432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2B7-44B0-BE02-2364AB04328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2B7-44B0-BE02-2364AB04328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2B7-44B0-BE02-2364AB04328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D2B7-44B0-BE02-2364AB043285}"/>
              </c:ext>
            </c:extLst>
          </c:dPt>
          <c:dLbls>
            <c:dLbl>
              <c:idx val="0"/>
              <c:layout>
                <c:manualLayout>
                  <c:x val="1.9290123456790091E-2"/>
                  <c:y val="3.40700117993924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spc="0" baseline="0">
                        <a:solidFill>
                          <a:srgbClr val="69272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 dirty="0">
                        <a:solidFill>
                          <a:srgbClr val="692725"/>
                        </a:solidFill>
                      </a:rPr>
                      <a:t> Grants and Trust Funds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950617283950614"/>
                      <c:h val="0.127358068280275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2B7-44B0-BE02-2364AB04328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spc="0" baseline="0">
                        <a:solidFill>
                          <a:srgbClr val="69272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 dirty="0">
                        <a:solidFill>
                          <a:srgbClr val="692725"/>
                        </a:solidFill>
                      </a:rPr>
                      <a:t>Lettings </a:t>
                    </a:r>
                  </a:p>
                  <a:p>
                    <a:pPr>
                      <a:defRPr sz="2200" b="1" i="0" u="none" strike="noStrike" kern="1200" spc="0" baseline="0">
                        <a:solidFill>
                          <a:srgbClr val="69272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 dirty="0">
                        <a:solidFill>
                          <a:srgbClr val="692725"/>
                        </a:solidFill>
                      </a:rPr>
                      <a:t>and</a:t>
                    </a:r>
                  </a:p>
                  <a:p>
                    <a:pPr>
                      <a:defRPr sz="2200" b="1" i="0" u="none" strike="noStrike" kern="1200" spc="0" baseline="0">
                        <a:solidFill>
                          <a:srgbClr val="69272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 dirty="0">
                        <a:solidFill>
                          <a:srgbClr val="692725"/>
                        </a:solidFill>
                      </a:rPr>
                      <a:t>Facility</a:t>
                    </a:r>
                    <a:r>
                      <a:rPr lang="en-US" sz="2200" baseline="0" dirty="0">
                        <a:solidFill>
                          <a:srgbClr val="692725"/>
                        </a:solidFill>
                      </a:rPr>
                      <a:t> Hire</a:t>
                    </a:r>
                    <a:endParaRPr lang="en-US" sz="2200" dirty="0">
                      <a:solidFill>
                        <a:srgbClr val="69272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D2B7-44B0-BE02-2364AB043285}"/>
                </c:ext>
              </c:extLst>
            </c:dLbl>
            <c:dLbl>
              <c:idx val="2"/>
              <c:layout>
                <c:manualLayout>
                  <c:x val="-0.655092653348887"/>
                  <c:y val="-0.612614026405611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spc="0" baseline="0">
                        <a:solidFill>
                          <a:srgbClr val="69272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 dirty="0">
                        <a:solidFill>
                          <a:srgbClr val="692725"/>
                        </a:solidFill>
                      </a:rPr>
                      <a:t>Crowdfunding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03234665111303"/>
                      <c:h val="0.1792059825512166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2B7-44B0-BE02-2364AB043285}"/>
                </c:ext>
              </c:extLst>
            </c:dLbl>
            <c:dLbl>
              <c:idx val="3"/>
              <c:layout>
                <c:manualLayout>
                  <c:x val="-4.5618013026149512E-2"/>
                  <c:y val="-5.8589546349526833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spc="0" baseline="0">
                        <a:solidFill>
                          <a:srgbClr val="69272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63733A-F873-4D56-8CCB-A5BD97E0A498}" type="CATEGORYNAME">
                      <a:rPr lang="en-US" sz="2200">
                        <a:solidFill>
                          <a:srgbClr val="692725"/>
                        </a:solidFill>
                      </a:rPr>
                      <a:pPr>
                        <a:defRPr sz="2200" b="1" i="0" u="none" strike="noStrike" kern="1200" spc="0" baseline="0">
                          <a:solidFill>
                            <a:srgbClr val="692725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627308739185382"/>
                      <c:h val="0.153338592391514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2B7-44B0-BE02-2364AB043285}"/>
                </c:ext>
              </c:extLst>
            </c:dLbl>
            <c:dLbl>
              <c:idx val="4"/>
              <c:layout>
                <c:manualLayout>
                  <c:x val="5.0154320987654322E-2"/>
                  <c:y val="-9.7350317658968983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spc="0" baseline="0">
                        <a:solidFill>
                          <a:srgbClr val="69272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DF6407A-A3FB-407D-845D-0007619221ED}" type="CATEGORYNAME">
                      <a:rPr lang="en-US" sz="2200">
                        <a:solidFill>
                          <a:srgbClr val="692725"/>
                        </a:solidFill>
                      </a:rPr>
                      <a:pPr>
                        <a:defRPr sz="2200" b="1" i="0" u="none" strike="noStrike" kern="1200" spc="0" baseline="0">
                          <a:solidFill>
                            <a:srgbClr val="692725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94913483036846"/>
                      <c:h val="0.105306201662091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2B7-44B0-BE02-2364AB043285}"/>
                </c:ext>
              </c:extLst>
            </c:dLbl>
            <c:dLbl>
              <c:idx val="5"/>
              <c:layout>
                <c:manualLayout>
                  <c:x val="-1.5432098765432098E-3"/>
                  <c:y val="1.576950976707052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spc="0" baseline="0">
                        <a:solidFill>
                          <a:srgbClr val="69272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307F19-B130-4860-AFED-99931B414459}" type="CATEGORYNAME">
                      <a:rPr lang="en-US" sz="2200" smtClean="0">
                        <a:solidFill>
                          <a:srgbClr val="692725"/>
                        </a:solidFill>
                      </a:rPr>
                      <a:pPr>
                        <a:defRPr sz="2200" b="1" i="0" u="none" strike="noStrike" kern="1200" spc="0" baseline="0">
                          <a:solidFill>
                            <a:srgbClr val="692725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200" dirty="0">
                        <a:solidFill>
                          <a:srgbClr val="692725"/>
                        </a:solidFill>
                      </a:rPr>
                      <a:t> and Gift Aid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81333236123262"/>
                      <c:h val="0.197409213796351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2B7-44B0-BE02-2364AB043285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spc="0" baseline="0">
                        <a:solidFill>
                          <a:srgbClr val="69272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B7C6718-AEAC-42AD-AA64-07933A155FC2}" type="CATEGORYNAME">
                      <a:rPr lang="en-US" sz="2200" dirty="0">
                        <a:solidFill>
                          <a:srgbClr val="692725"/>
                        </a:solidFill>
                      </a:rPr>
                      <a:pPr>
                        <a:defRPr sz="2200" b="1" i="0" u="none" strike="noStrike" kern="1200" spc="0" baseline="0">
                          <a:solidFill>
                            <a:srgbClr val="692725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2B7-44B0-BE02-2364AB043285}"/>
                </c:ext>
              </c:extLst>
            </c:dLbl>
            <c:dLbl>
              <c:idx val="7"/>
              <c:layout>
                <c:manualLayout>
                  <c:x val="0.62422833430543401"/>
                  <c:y val="0.582108987593487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spc="0" baseline="0">
                        <a:solidFill>
                          <a:srgbClr val="69272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0FDBFC-E04E-4287-8435-4C6A58CAED5F}" type="CATEGORYNAME">
                      <a:rPr lang="en-US" sz="2200">
                        <a:solidFill>
                          <a:srgbClr val="692725"/>
                        </a:solidFill>
                      </a:rPr>
                      <a:pPr>
                        <a:defRPr sz="2200" b="1" i="0" u="none" strike="noStrike" kern="1200" spc="0" baseline="0">
                          <a:solidFill>
                            <a:srgbClr val="692725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86111111111107"/>
                      <c:h val="0.151826792009256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2B7-44B0-BE02-2364AB0432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spc="0" baseline="0">
                    <a:solidFill>
                      <a:srgbClr val="69272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Grant and Trust</c:v>
                </c:pt>
                <c:pt idx="1">
                  <c:v>Lettings and Facility Hire</c:v>
                </c:pt>
                <c:pt idx="2">
                  <c:v>Crowdfunding</c:v>
                </c:pt>
                <c:pt idx="3">
                  <c:v>Sponsorship and Business Engagement</c:v>
                </c:pt>
                <c:pt idx="4">
                  <c:v>Events</c:v>
                </c:pt>
                <c:pt idx="5">
                  <c:v>Donations</c:v>
                </c:pt>
                <c:pt idx="6">
                  <c:v>Alumni</c:v>
                </c:pt>
                <c:pt idx="7">
                  <c:v>Services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2B7-44B0-BE02-2364AB04328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E957C-64DD-4587-A512-2F8362344A19}" type="doc">
      <dgm:prSet loTypeId="urn:microsoft.com/office/officeart/2005/8/layout/venn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BBCE25-BA75-4C04-9C13-65B6AA8063CF}">
      <dgm:prSet custT="1"/>
      <dgm:spPr/>
      <dgm:t>
        <a:bodyPr/>
        <a:lstStyle/>
        <a:p>
          <a:r>
            <a:rPr lang="en-US" sz="1900" dirty="0"/>
            <a:t>Community </a:t>
          </a:r>
          <a:endParaRPr lang="en-GB" sz="1900" dirty="0"/>
        </a:p>
      </dgm:t>
    </dgm:pt>
    <dgm:pt modelId="{82DAA040-940B-48DD-866B-CD89E11B202A}" type="parTrans" cxnId="{32E762CE-6233-489D-946F-541189CEE2DA}">
      <dgm:prSet/>
      <dgm:spPr/>
      <dgm:t>
        <a:bodyPr/>
        <a:lstStyle/>
        <a:p>
          <a:endParaRPr lang="en-GB"/>
        </a:p>
      </dgm:t>
    </dgm:pt>
    <dgm:pt modelId="{4A461472-D5F9-4F93-8727-3C03DD9C7822}" type="sibTrans" cxnId="{32E762CE-6233-489D-946F-541189CEE2DA}">
      <dgm:prSet/>
      <dgm:spPr/>
      <dgm:t>
        <a:bodyPr/>
        <a:lstStyle/>
        <a:p>
          <a:endParaRPr lang="en-GB"/>
        </a:p>
      </dgm:t>
    </dgm:pt>
    <dgm:pt modelId="{94FF9385-3BCD-45F5-8885-2A87CEF032B4}">
      <dgm:prSet custT="1"/>
      <dgm:spPr/>
      <dgm:t>
        <a:bodyPr/>
        <a:lstStyle/>
        <a:p>
          <a:r>
            <a:rPr lang="en-US" sz="1900" dirty="0"/>
            <a:t>Need</a:t>
          </a:r>
          <a:r>
            <a:rPr lang="en-US" sz="1600" dirty="0"/>
            <a:t> </a:t>
          </a:r>
          <a:r>
            <a:rPr lang="en-US" sz="1200" dirty="0"/>
            <a:t>  </a:t>
          </a:r>
          <a:endParaRPr lang="en-GB" sz="1200" dirty="0"/>
        </a:p>
      </dgm:t>
    </dgm:pt>
    <dgm:pt modelId="{792BB64B-8273-479D-8B0D-311C1B678FC1}" type="parTrans" cxnId="{5EEBD257-AB49-4A5A-BE9B-6DB1115A4F96}">
      <dgm:prSet/>
      <dgm:spPr/>
      <dgm:t>
        <a:bodyPr/>
        <a:lstStyle/>
        <a:p>
          <a:endParaRPr lang="en-GB"/>
        </a:p>
      </dgm:t>
    </dgm:pt>
    <dgm:pt modelId="{9281C649-113E-4B32-AC0E-8030C9AC3D39}" type="sibTrans" cxnId="{5EEBD257-AB49-4A5A-BE9B-6DB1115A4F96}">
      <dgm:prSet/>
      <dgm:spPr/>
      <dgm:t>
        <a:bodyPr/>
        <a:lstStyle/>
        <a:p>
          <a:endParaRPr lang="en-GB"/>
        </a:p>
      </dgm:t>
    </dgm:pt>
    <dgm:pt modelId="{A395D8E6-6AF9-448C-94C4-A3DAF2AEA9B2}">
      <dgm:prSet custT="1"/>
      <dgm:spPr/>
      <dgm:t>
        <a:bodyPr/>
        <a:lstStyle/>
        <a:p>
          <a:r>
            <a:rPr lang="en-US" sz="1800" dirty="0"/>
            <a:t>Consultation</a:t>
          </a:r>
          <a:r>
            <a:rPr lang="en-US" sz="1700" dirty="0"/>
            <a:t> </a:t>
          </a:r>
          <a:endParaRPr lang="en-GB" sz="1700" dirty="0"/>
        </a:p>
      </dgm:t>
    </dgm:pt>
    <dgm:pt modelId="{C70FBE4C-0B18-4B82-9762-8C6A90B4AB1D}" type="parTrans" cxnId="{48986F2F-8D81-40AF-AA8A-5CDA78BB441F}">
      <dgm:prSet/>
      <dgm:spPr/>
      <dgm:t>
        <a:bodyPr/>
        <a:lstStyle/>
        <a:p>
          <a:endParaRPr lang="en-GB"/>
        </a:p>
      </dgm:t>
    </dgm:pt>
    <dgm:pt modelId="{8EEB845A-F908-4E93-9AAE-D62E9AF16066}" type="sibTrans" cxnId="{48986F2F-8D81-40AF-AA8A-5CDA78BB441F}">
      <dgm:prSet/>
      <dgm:spPr/>
      <dgm:t>
        <a:bodyPr/>
        <a:lstStyle/>
        <a:p>
          <a:endParaRPr lang="en-GB"/>
        </a:p>
      </dgm:t>
    </dgm:pt>
    <dgm:pt modelId="{E3286ACF-20FD-44C4-A1E0-E498654AA838}">
      <dgm:prSet custT="1"/>
      <dgm:spPr/>
      <dgm:t>
        <a:bodyPr/>
        <a:lstStyle/>
        <a:p>
          <a:r>
            <a:rPr lang="en-US" sz="1900" dirty="0"/>
            <a:t>Evidence</a:t>
          </a:r>
          <a:endParaRPr lang="en-GB" sz="1900" dirty="0"/>
        </a:p>
      </dgm:t>
    </dgm:pt>
    <dgm:pt modelId="{41EB22D3-DEF9-4089-AA46-44FA4B4B9092}" type="parTrans" cxnId="{C58EED99-B4CD-4446-99E0-E5D21A7A5E5B}">
      <dgm:prSet/>
      <dgm:spPr/>
      <dgm:t>
        <a:bodyPr/>
        <a:lstStyle/>
        <a:p>
          <a:endParaRPr lang="en-GB"/>
        </a:p>
      </dgm:t>
    </dgm:pt>
    <dgm:pt modelId="{DDB1A367-40C7-4EEE-8379-5CF29B3D4DC1}" type="sibTrans" cxnId="{C58EED99-B4CD-4446-99E0-E5D21A7A5E5B}">
      <dgm:prSet/>
      <dgm:spPr/>
      <dgm:t>
        <a:bodyPr/>
        <a:lstStyle/>
        <a:p>
          <a:endParaRPr lang="en-GB"/>
        </a:p>
      </dgm:t>
    </dgm:pt>
    <dgm:pt modelId="{ADDE0136-AFD0-402B-A5A2-FEBA4D3A1B85}">
      <dgm:prSet custT="1"/>
      <dgm:spPr/>
      <dgm:t>
        <a:bodyPr/>
        <a:lstStyle/>
        <a:p>
          <a:r>
            <a:rPr lang="en-US" sz="1800" dirty="0"/>
            <a:t>Sustainability </a:t>
          </a:r>
          <a:endParaRPr lang="en-GB" sz="1800" dirty="0"/>
        </a:p>
      </dgm:t>
    </dgm:pt>
    <dgm:pt modelId="{14631286-22FF-4258-A989-CF0FF1B63B30}" type="parTrans" cxnId="{3BFC35B1-2B1E-496F-8FA9-1373FECD6011}">
      <dgm:prSet/>
      <dgm:spPr/>
      <dgm:t>
        <a:bodyPr/>
        <a:lstStyle/>
        <a:p>
          <a:endParaRPr lang="en-GB"/>
        </a:p>
      </dgm:t>
    </dgm:pt>
    <dgm:pt modelId="{D1CBBC33-F26E-4F91-AABF-8CAE27678640}" type="sibTrans" cxnId="{3BFC35B1-2B1E-496F-8FA9-1373FECD6011}">
      <dgm:prSet/>
      <dgm:spPr/>
      <dgm:t>
        <a:bodyPr/>
        <a:lstStyle/>
        <a:p>
          <a:endParaRPr lang="en-GB"/>
        </a:p>
      </dgm:t>
    </dgm:pt>
    <dgm:pt modelId="{D5D4E9E6-E0F0-4280-A5AB-B8A86C07A429}">
      <dgm:prSet custT="1"/>
      <dgm:spPr/>
      <dgm:t>
        <a:bodyPr/>
        <a:lstStyle/>
        <a:p>
          <a:r>
            <a:rPr lang="en-US" sz="1900" dirty="0"/>
            <a:t>Legacy</a:t>
          </a:r>
          <a:endParaRPr lang="en-GB" sz="1900" dirty="0"/>
        </a:p>
      </dgm:t>
    </dgm:pt>
    <dgm:pt modelId="{0486BA70-121E-4AE8-B386-35A316D10544}" type="parTrans" cxnId="{1137775E-3ADB-4244-AB41-CF9E991317F9}">
      <dgm:prSet/>
      <dgm:spPr/>
      <dgm:t>
        <a:bodyPr/>
        <a:lstStyle/>
        <a:p>
          <a:endParaRPr lang="en-GB"/>
        </a:p>
      </dgm:t>
    </dgm:pt>
    <dgm:pt modelId="{E2A8F04E-15CA-451F-AB64-B3E9B208B3A7}" type="sibTrans" cxnId="{1137775E-3ADB-4244-AB41-CF9E991317F9}">
      <dgm:prSet/>
      <dgm:spPr/>
      <dgm:t>
        <a:bodyPr/>
        <a:lstStyle/>
        <a:p>
          <a:endParaRPr lang="en-GB"/>
        </a:p>
      </dgm:t>
    </dgm:pt>
    <dgm:pt modelId="{7A1EED2E-97D7-4599-83A8-FAEAA424FE98}" type="pres">
      <dgm:prSet presAssocID="{078E957C-64DD-4587-A512-2F8362344A19}" presName="Name0" presStyleCnt="0">
        <dgm:presLayoutVars>
          <dgm:dir/>
          <dgm:resizeHandles val="exact"/>
        </dgm:presLayoutVars>
      </dgm:prSet>
      <dgm:spPr/>
    </dgm:pt>
    <dgm:pt modelId="{B8FAECFD-9004-4886-9C5A-873F67B73DD6}" type="pres">
      <dgm:prSet presAssocID="{7BBBCE25-BA75-4C04-9C13-65B6AA8063CF}" presName="Name5" presStyleLbl="vennNode1" presStyleIdx="0" presStyleCnt="6" custScaleX="98811">
        <dgm:presLayoutVars>
          <dgm:bulletEnabled val="1"/>
        </dgm:presLayoutVars>
      </dgm:prSet>
      <dgm:spPr/>
    </dgm:pt>
    <dgm:pt modelId="{28B1DB0C-E02B-46BC-8B4B-AD9DE8B5FB0C}" type="pres">
      <dgm:prSet presAssocID="{4A461472-D5F9-4F93-8727-3C03DD9C7822}" presName="space" presStyleCnt="0"/>
      <dgm:spPr/>
    </dgm:pt>
    <dgm:pt modelId="{9B1B102C-A3F7-41A6-B252-848350E82A9E}" type="pres">
      <dgm:prSet presAssocID="{94FF9385-3BCD-45F5-8885-2A87CEF032B4}" presName="Name5" presStyleLbl="vennNode1" presStyleIdx="1" presStyleCnt="6">
        <dgm:presLayoutVars>
          <dgm:bulletEnabled val="1"/>
        </dgm:presLayoutVars>
      </dgm:prSet>
      <dgm:spPr/>
    </dgm:pt>
    <dgm:pt modelId="{6B02F4A9-2C2E-4068-A9BD-7E810F08576E}" type="pres">
      <dgm:prSet presAssocID="{9281C649-113E-4B32-AC0E-8030C9AC3D39}" presName="space" presStyleCnt="0"/>
      <dgm:spPr/>
    </dgm:pt>
    <dgm:pt modelId="{382A110B-8936-4C02-84C1-D63FA28C12E9}" type="pres">
      <dgm:prSet presAssocID="{A395D8E6-6AF9-448C-94C4-A3DAF2AEA9B2}" presName="Name5" presStyleLbl="vennNode1" presStyleIdx="2" presStyleCnt="6">
        <dgm:presLayoutVars>
          <dgm:bulletEnabled val="1"/>
        </dgm:presLayoutVars>
      </dgm:prSet>
      <dgm:spPr/>
    </dgm:pt>
    <dgm:pt modelId="{FEE2EB05-2AD3-46CE-8293-ED53AA7DA254}" type="pres">
      <dgm:prSet presAssocID="{8EEB845A-F908-4E93-9AAE-D62E9AF16066}" presName="space" presStyleCnt="0"/>
      <dgm:spPr/>
    </dgm:pt>
    <dgm:pt modelId="{12B9521F-4143-4093-AFCE-26FE8F895701}" type="pres">
      <dgm:prSet presAssocID="{E3286ACF-20FD-44C4-A1E0-E498654AA838}" presName="Name5" presStyleLbl="vennNode1" presStyleIdx="3" presStyleCnt="6">
        <dgm:presLayoutVars>
          <dgm:bulletEnabled val="1"/>
        </dgm:presLayoutVars>
      </dgm:prSet>
      <dgm:spPr/>
    </dgm:pt>
    <dgm:pt modelId="{6E5FD500-D64A-4E33-B633-7EE219711076}" type="pres">
      <dgm:prSet presAssocID="{DDB1A367-40C7-4EEE-8379-5CF29B3D4DC1}" presName="space" presStyleCnt="0"/>
      <dgm:spPr/>
    </dgm:pt>
    <dgm:pt modelId="{AE8B1AAE-4CFE-42FA-9444-023A5F951567}" type="pres">
      <dgm:prSet presAssocID="{ADDE0136-AFD0-402B-A5A2-FEBA4D3A1B85}" presName="Name5" presStyleLbl="vennNode1" presStyleIdx="4" presStyleCnt="6">
        <dgm:presLayoutVars>
          <dgm:bulletEnabled val="1"/>
        </dgm:presLayoutVars>
      </dgm:prSet>
      <dgm:spPr/>
    </dgm:pt>
    <dgm:pt modelId="{EC2243F2-960C-4786-ABF1-692C974BDB7B}" type="pres">
      <dgm:prSet presAssocID="{D1CBBC33-F26E-4F91-AABF-8CAE27678640}" presName="space" presStyleCnt="0"/>
      <dgm:spPr/>
    </dgm:pt>
    <dgm:pt modelId="{42AB43F1-24AC-4258-AFAA-13F50CF0AAD2}" type="pres">
      <dgm:prSet presAssocID="{D5D4E9E6-E0F0-4280-A5AB-B8A86C07A429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48986F2F-8D81-40AF-AA8A-5CDA78BB441F}" srcId="{078E957C-64DD-4587-A512-2F8362344A19}" destId="{A395D8E6-6AF9-448C-94C4-A3DAF2AEA9B2}" srcOrd="2" destOrd="0" parTransId="{C70FBE4C-0B18-4B82-9762-8C6A90B4AB1D}" sibTransId="{8EEB845A-F908-4E93-9AAE-D62E9AF16066}"/>
    <dgm:cxn modelId="{1137775E-3ADB-4244-AB41-CF9E991317F9}" srcId="{078E957C-64DD-4587-A512-2F8362344A19}" destId="{D5D4E9E6-E0F0-4280-A5AB-B8A86C07A429}" srcOrd="5" destOrd="0" parTransId="{0486BA70-121E-4AE8-B386-35A316D10544}" sibTransId="{E2A8F04E-15CA-451F-AB64-B3E9B208B3A7}"/>
    <dgm:cxn modelId="{540B2A66-742F-429B-A40B-C56761F0E4FE}" type="presOf" srcId="{A395D8E6-6AF9-448C-94C4-A3DAF2AEA9B2}" destId="{382A110B-8936-4C02-84C1-D63FA28C12E9}" srcOrd="0" destOrd="0" presId="urn:microsoft.com/office/officeart/2005/8/layout/venn3"/>
    <dgm:cxn modelId="{43B32A6C-E500-4F85-A5BA-1B7B4278A5D3}" type="presOf" srcId="{ADDE0136-AFD0-402B-A5A2-FEBA4D3A1B85}" destId="{AE8B1AAE-4CFE-42FA-9444-023A5F951567}" srcOrd="0" destOrd="0" presId="urn:microsoft.com/office/officeart/2005/8/layout/venn3"/>
    <dgm:cxn modelId="{5EEBD257-AB49-4A5A-BE9B-6DB1115A4F96}" srcId="{078E957C-64DD-4587-A512-2F8362344A19}" destId="{94FF9385-3BCD-45F5-8885-2A87CEF032B4}" srcOrd="1" destOrd="0" parTransId="{792BB64B-8273-479D-8B0D-311C1B678FC1}" sibTransId="{9281C649-113E-4B32-AC0E-8030C9AC3D39}"/>
    <dgm:cxn modelId="{398E9B7C-5CF3-4A2D-95C5-05E95A6669CC}" type="presOf" srcId="{D5D4E9E6-E0F0-4280-A5AB-B8A86C07A429}" destId="{42AB43F1-24AC-4258-AFAA-13F50CF0AAD2}" srcOrd="0" destOrd="0" presId="urn:microsoft.com/office/officeart/2005/8/layout/venn3"/>
    <dgm:cxn modelId="{65DC8E8B-1D66-4B7C-B102-DF457849858B}" type="presOf" srcId="{94FF9385-3BCD-45F5-8885-2A87CEF032B4}" destId="{9B1B102C-A3F7-41A6-B252-848350E82A9E}" srcOrd="0" destOrd="0" presId="urn:microsoft.com/office/officeart/2005/8/layout/venn3"/>
    <dgm:cxn modelId="{09596694-3D9C-4A24-B840-D591BB125477}" type="presOf" srcId="{E3286ACF-20FD-44C4-A1E0-E498654AA838}" destId="{12B9521F-4143-4093-AFCE-26FE8F895701}" srcOrd="0" destOrd="0" presId="urn:microsoft.com/office/officeart/2005/8/layout/venn3"/>
    <dgm:cxn modelId="{C58EED99-B4CD-4446-99E0-E5D21A7A5E5B}" srcId="{078E957C-64DD-4587-A512-2F8362344A19}" destId="{E3286ACF-20FD-44C4-A1E0-E498654AA838}" srcOrd="3" destOrd="0" parTransId="{41EB22D3-DEF9-4089-AA46-44FA4B4B9092}" sibTransId="{DDB1A367-40C7-4EEE-8379-5CF29B3D4DC1}"/>
    <dgm:cxn modelId="{3BFC35B1-2B1E-496F-8FA9-1373FECD6011}" srcId="{078E957C-64DD-4587-A512-2F8362344A19}" destId="{ADDE0136-AFD0-402B-A5A2-FEBA4D3A1B85}" srcOrd="4" destOrd="0" parTransId="{14631286-22FF-4258-A989-CF0FF1B63B30}" sibTransId="{D1CBBC33-F26E-4F91-AABF-8CAE27678640}"/>
    <dgm:cxn modelId="{32E762CE-6233-489D-946F-541189CEE2DA}" srcId="{078E957C-64DD-4587-A512-2F8362344A19}" destId="{7BBBCE25-BA75-4C04-9C13-65B6AA8063CF}" srcOrd="0" destOrd="0" parTransId="{82DAA040-940B-48DD-866B-CD89E11B202A}" sibTransId="{4A461472-D5F9-4F93-8727-3C03DD9C7822}"/>
    <dgm:cxn modelId="{1C1A09E2-F53B-4C1F-A275-CD4361B2D465}" type="presOf" srcId="{7BBBCE25-BA75-4C04-9C13-65B6AA8063CF}" destId="{B8FAECFD-9004-4886-9C5A-873F67B73DD6}" srcOrd="0" destOrd="0" presId="urn:microsoft.com/office/officeart/2005/8/layout/venn3"/>
    <dgm:cxn modelId="{7FC39AF4-0301-4A07-B170-4FB99165116C}" type="presOf" srcId="{078E957C-64DD-4587-A512-2F8362344A19}" destId="{7A1EED2E-97D7-4599-83A8-FAEAA424FE98}" srcOrd="0" destOrd="0" presId="urn:microsoft.com/office/officeart/2005/8/layout/venn3"/>
    <dgm:cxn modelId="{15C77A9C-07EF-47CF-B7A8-F7ED4FF87255}" type="presParOf" srcId="{7A1EED2E-97D7-4599-83A8-FAEAA424FE98}" destId="{B8FAECFD-9004-4886-9C5A-873F67B73DD6}" srcOrd="0" destOrd="0" presId="urn:microsoft.com/office/officeart/2005/8/layout/venn3"/>
    <dgm:cxn modelId="{495F5AFD-AC1A-4E5C-8A9E-DDC1A7E3A646}" type="presParOf" srcId="{7A1EED2E-97D7-4599-83A8-FAEAA424FE98}" destId="{28B1DB0C-E02B-46BC-8B4B-AD9DE8B5FB0C}" srcOrd="1" destOrd="0" presId="urn:microsoft.com/office/officeart/2005/8/layout/venn3"/>
    <dgm:cxn modelId="{DBAF5DA1-C52A-4360-A67E-34525D2B3EE0}" type="presParOf" srcId="{7A1EED2E-97D7-4599-83A8-FAEAA424FE98}" destId="{9B1B102C-A3F7-41A6-B252-848350E82A9E}" srcOrd="2" destOrd="0" presId="urn:microsoft.com/office/officeart/2005/8/layout/venn3"/>
    <dgm:cxn modelId="{3BC938DA-5CE8-47FD-9811-2C20C4C6886B}" type="presParOf" srcId="{7A1EED2E-97D7-4599-83A8-FAEAA424FE98}" destId="{6B02F4A9-2C2E-4068-A9BD-7E810F08576E}" srcOrd="3" destOrd="0" presId="urn:microsoft.com/office/officeart/2005/8/layout/venn3"/>
    <dgm:cxn modelId="{735546F7-94CB-42E9-978A-F6AFB8261BDD}" type="presParOf" srcId="{7A1EED2E-97D7-4599-83A8-FAEAA424FE98}" destId="{382A110B-8936-4C02-84C1-D63FA28C12E9}" srcOrd="4" destOrd="0" presId="urn:microsoft.com/office/officeart/2005/8/layout/venn3"/>
    <dgm:cxn modelId="{DE58D7DF-6D7F-4E9B-AAF2-5A908354B2E8}" type="presParOf" srcId="{7A1EED2E-97D7-4599-83A8-FAEAA424FE98}" destId="{FEE2EB05-2AD3-46CE-8293-ED53AA7DA254}" srcOrd="5" destOrd="0" presId="urn:microsoft.com/office/officeart/2005/8/layout/venn3"/>
    <dgm:cxn modelId="{3FCB788D-5335-4ECB-95A5-FC776F50C613}" type="presParOf" srcId="{7A1EED2E-97D7-4599-83A8-FAEAA424FE98}" destId="{12B9521F-4143-4093-AFCE-26FE8F895701}" srcOrd="6" destOrd="0" presId="urn:microsoft.com/office/officeart/2005/8/layout/venn3"/>
    <dgm:cxn modelId="{7D77E1A2-13DB-4AE6-A1EF-4AE5508702CE}" type="presParOf" srcId="{7A1EED2E-97D7-4599-83A8-FAEAA424FE98}" destId="{6E5FD500-D64A-4E33-B633-7EE219711076}" srcOrd="7" destOrd="0" presId="urn:microsoft.com/office/officeart/2005/8/layout/venn3"/>
    <dgm:cxn modelId="{7D742A0D-4DDD-4159-AC1F-DC465B721E22}" type="presParOf" srcId="{7A1EED2E-97D7-4599-83A8-FAEAA424FE98}" destId="{AE8B1AAE-4CFE-42FA-9444-023A5F951567}" srcOrd="8" destOrd="0" presId="urn:microsoft.com/office/officeart/2005/8/layout/venn3"/>
    <dgm:cxn modelId="{5BD909F6-4EF1-4DB2-887B-1913BC46647D}" type="presParOf" srcId="{7A1EED2E-97D7-4599-83A8-FAEAA424FE98}" destId="{EC2243F2-960C-4786-ABF1-692C974BDB7B}" srcOrd="9" destOrd="0" presId="urn:microsoft.com/office/officeart/2005/8/layout/venn3"/>
    <dgm:cxn modelId="{EC31F505-F3E2-471F-939B-E8E560ADCF41}" type="presParOf" srcId="{7A1EED2E-97D7-4599-83A8-FAEAA424FE98}" destId="{42AB43F1-24AC-4258-AFAA-13F50CF0AAD2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8E957C-64DD-4587-A512-2F8362344A19}" type="doc">
      <dgm:prSet loTypeId="urn:microsoft.com/office/officeart/2005/8/layout/venn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BBCE25-BA75-4C04-9C13-65B6AA8063CF}">
      <dgm:prSet/>
      <dgm:spPr/>
      <dgm:t>
        <a:bodyPr/>
        <a:lstStyle/>
        <a:p>
          <a:r>
            <a:rPr lang="en-US" dirty="0"/>
            <a:t>WHO 	</a:t>
          </a:r>
          <a:endParaRPr lang="en-GB" dirty="0"/>
        </a:p>
      </dgm:t>
    </dgm:pt>
    <dgm:pt modelId="{82DAA040-940B-48DD-866B-CD89E11B202A}" type="parTrans" cxnId="{32E762CE-6233-489D-946F-541189CEE2DA}">
      <dgm:prSet/>
      <dgm:spPr/>
      <dgm:t>
        <a:bodyPr/>
        <a:lstStyle/>
        <a:p>
          <a:endParaRPr lang="en-GB"/>
        </a:p>
      </dgm:t>
    </dgm:pt>
    <dgm:pt modelId="{4A461472-D5F9-4F93-8727-3C03DD9C7822}" type="sibTrans" cxnId="{32E762CE-6233-489D-946F-541189CEE2DA}">
      <dgm:prSet/>
      <dgm:spPr/>
      <dgm:t>
        <a:bodyPr/>
        <a:lstStyle/>
        <a:p>
          <a:endParaRPr lang="en-GB"/>
        </a:p>
      </dgm:t>
    </dgm:pt>
    <dgm:pt modelId="{94FF9385-3BCD-45F5-8885-2A87CEF032B4}">
      <dgm:prSet/>
      <dgm:spPr/>
      <dgm:t>
        <a:bodyPr/>
        <a:lstStyle/>
        <a:p>
          <a:r>
            <a:rPr lang="en-US" dirty="0"/>
            <a:t>WHAT	  </a:t>
          </a:r>
          <a:endParaRPr lang="en-GB" dirty="0"/>
        </a:p>
      </dgm:t>
    </dgm:pt>
    <dgm:pt modelId="{792BB64B-8273-479D-8B0D-311C1B678FC1}" type="parTrans" cxnId="{5EEBD257-AB49-4A5A-BE9B-6DB1115A4F96}">
      <dgm:prSet/>
      <dgm:spPr/>
      <dgm:t>
        <a:bodyPr/>
        <a:lstStyle/>
        <a:p>
          <a:endParaRPr lang="en-GB"/>
        </a:p>
      </dgm:t>
    </dgm:pt>
    <dgm:pt modelId="{9281C649-113E-4B32-AC0E-8030C9AC3D39}" type="sibTrans" cxnId="{5EEBD257-AB49-4A5A-BE9B-6DB1115A4F96}">
      <dgm:prSet/>
      <dgm:spPr/>
      <dgm:t>
        <a:bodyPr/>
        <a:lstStyle/>
        <a:p>
          <a:endParaRPr lang="en-GB"/>
        </a:p>
      </dgm:t>
    </dgm:pt>
    <dgm:pt modelId="{E3286ACF-20FD-44C4-A1E0-E498654AA838}">
      <dgm:prSet/>
      <dgm:spPr/>
      <dgm:t>
        <a:bodyPr/>
        <a:lstStyle/>
        <a:p>
          <a:r>
            <a:rPr lang="en-US" dirty="0"/>
            <a:t>WHEN</a:t>
          </a:r>
          <a:endParaRPr lang="en-GB" dirty="0"/>
        </a:p>
      </dgm:t>
    </dgm:pt>
    <dgm:pt modelId="{41EB22D3-DEF9-4089-AA46-44FA4B4B9092}" type="parTrans" cxnId="{C58EED99-B4CD-4446-99E0-E5D21A7A5E5B}">
      <dgm:prSet/>
      <dgm:spPr/>
      <dgm:t>
        <a:bodyPr/>
        <a:lstStyle/>
        <a:p>
          <a:endParaRPr lang="en-GB"/>
        </a:p>
      </dgm:t>
    </dgm:pt>
    <dgm:pt modelId="{DDB1A367-40C7-4EEE-8379-5CF29B3D4DC1}" type="sibTrans" cxnId="{C58EED99-B4CD-4446-99E0-E5D21A7A5E5B}">
      <dgm:prSet/>
      <dgm:spPr/>
      <dgm:t>
        <a:bodyPr/>
        <a:lstStyle/>
        <a:p>
          <a:endParaRPr lang="en-GB"/>
        </a:p>
      </dgm:t>
    </dgm:pt>
    <dgm:pt modelId="{ADDE0136-AFD0-402B-A5A2-FEBA4D3A1B85}">
      <dgm:prSet/>
      <dgm:spPr/>
      <dgm:t>
        <a:bodyPr/>
        <a:lstStyle/>
        <a:p>
          <a:r>
            <a:rPr lang="en-US" dirty="0"/>
            <a:t>WHY</a:t>
          </a:r>
          <a:endParaRPr lang="en-GB" dirty="0"/>
        </a:p>
      </dgm:t>
    </dgm:pt>
    <dgm:pt modelId="{14631286-22FF-4258-A989-CF0FF1B63B30}" type="parTrans" cxnId="{3BFC35B1-2B1E-496F-8FA9-1373FECD6011}">
      <dgm:prSet/>
      <dgm:spPr/>
      <dgm:t>
        <a:bodyPr/>
        <a:lstStyle/>
        <a:p>
          <a:endParaRPr lang="en-GB"/>
        </a:p>
      </dgm:t>
    </dgm:pt>
    <dgm:pt modelId="{D1CBBC33-F26E-4F91-AABF-8CAE27678640}" type="sibTrans" cxnId="{3BFC35B1-2B1E-496F-8FA9-1373FECD6011}">
      <dgm:prSet/>
      <dgm:spPr/>
      <dgm:t>
        <a:bodyPr/>
        <a:lstStyle/>
        <a:p>
          <a:endParaRPr lang="en-GB"/>
        </a:p>
      </dgm:t>
    </dgm:pt>
    <dgm:pt modelId="{D5D4E9E6-E0F0-4280-A5AB-B8A86C07A429}">
      <dgm:prSet/>
      <dgm:spPr/>
      <dgm:t>
        <a:bodyPr/>
        <a:lstStyle/>
        <a:p>
          <a:r>
            <a:rPr lang="en-US" dirty="0"/>
            <a:t>HOW</a:t>
          </a:r>
          <a:endParaRPr lang="en-GB" dirty="0"/>
        </a:p>
      </dgm:t>
    </dgm:pt>
    <dgm:pt modelId="{0486BA70-121E-4AE8-B386-35A316D10544}" type="parTrans" cxnId="{1137775E-3ADB-4244-AB41-CF9E991317F9}">
      <dgm:prSet/>
      <dgm:spPr/>
      <dgm:t>
        <a:bodyPr/>
        <a:lstStyle/>
        <a:p>
          <a:endParaRPr lang="en-GB"/>
        </a:p>
      </dgm:t>
    </dgm:pt>
    <dgm:pt modelId="{E2A8F04E-15CA-451F-AB64-B3E9B208B3A7}" type="sibTrans" cxnId="{1137775E-3ADB-4244-AB41-CF9E991317F9}">
      <dgm:prSet/>
      <dgm:spPr/>
      <dgm:t>
        <a:bodyPr/>
        <a:lstStyle/>
        <a:p>
          <a:endParaRPr lang="en-GB"/>
        </a:p>
      </dgm:t>
    </dgm:pt>
    <dgm:pt modelId="{A395D8E6-6AF9-448C-94C4-A3DAF2AEA9B2}">
      <dgm:prSet/>
      <dgm:spPr/>
      <dgm:t>
        <a:bodyPr/>
        <a:lstStyle/>
        <a:p>
          <a:r>
            <a:rPr lang="en-US" dirty="0"/>
            <a:t>WHERE </a:t>
          </a:r>
          <a:endParaRPr lang="en-GB" dirty="0"/>
        </a:p>
      </dgm:t>
    </dgm:pt>
    <dgm:pt modelId="{8EEB845A-F908-4E93-9AAE-D62E9AF16066}" type="sibTrans" cxnId="{48986F2F-8D81-40AF-AA8A-5CDA78BB441F}">
      <dgm:prSet/>
      <dgm:spPr/>
      <dgm:t>
        <a:bodyPr/>
        <a:lstStyle/>
        <a:p>
          <a:endParaRPr lang="en-GB"/>
        </a:p>
      </dgm:t>
    </dgm:pt>
    <dgm:pt modelId="{C70FBE4C-0B18-4B82-9762-8C6A90B4AB1D}" type="parTrans" cxnId="{48986F2F-8D81-40AF-AA8A-5CDA78BB441F}">
      <dgm:prSet/>
      <dgm:spPr/>
      <dgm:t>
        <a:bodyPr/>
        <a:lstStyle/>
        <a:p>
          <a:endParaRPr lang="en-GB"/>
        </a:p>
      </dgm:t>
    </dgm:pt>
    <dgm:pt modelId="{7A1EED2E-97D7-4599-83A8-FAEAA424FE98}" type="pres">
      <dgm:prSet presAssocID="{078E957C-64DD-4587-A512-2F8362344A19}" presName="Name0" presStyleCnt="0">
        <dgm:presLayoutVars>
          <dgm:dir/>
          <dgm:resizeHandles val="exact"/>
        </dgm:presLayoutVars>
      </dgm:prSet>
      <dgm:spPr/>
    </dgm:pt>
    <dgm:pt modelId="{B8FAECFD-9004-4886-9C5A-873F67B73DD6}" type="pres">
      <dgm:prSet presAssocID="{7BBBCE25-BA75-4C04-9C13-65B6AA8063CF}" presName="Name5" presStyleLbl="vennNode1" presStyleIdx="0" presStyleCnt="6">
        <dgm:presLayoutVars>
          <dgm:bulletEnabled val="1"/>
        </dgm:presLayoutVars>
      </dgm:prSet>
      <dgm:spPr/>
    </dgm:pt>
    <dgm:pt modelId="{28B1DB0C-E02B-46BC-8B4B-AD9DE8B5FB0C}" type="pres">
      <dgm:prSet presAssocID="{4A461472-D5F9-4F93-8727-3C03DD9C7822}" presName="space" presStyleCnt="0"/>
      <dgm:spPr/>
    </dgm:pt>
    <dgm:pt modelId="{9B1B102C-A3F7-41A6-B252-848350E82A9E}" type="pres">
      <dgm:prSet presAssocID="{94FF9385-3BCD-45F5-8885-2A87CEF032B4}" presName="Name5" presStyleLbl="vennNode1" presStyleIdx="1" presStyleCnt="6">
        <dgm:presLayoutVars>
          <dgm:bulletEnabled val="1"/>
        </dgm:presLayoutVars>
      </dgm:prSet>
      <dgm:spPr/>
    </dgm:pt>
    <dgm:pt modelId="{6B02F4A9-2C2E-4068-A9BD-7E810F08576E}" type="pres">
      <dgm:prSet presAssocID="{9281C649-113E-4B32-AC0E-8030C9AC3D39}" presName="space" presStyleCnt="0"/>
      <dgm:spPr/>
    </dgm:pt>
    <dgm:pt modelId="{382A110B-8936-4C02-84C1-D63FA28C12E9}" type="pres">
      <dgm:prSet presAssocID="{A395D8E6-6AF9-448C-94C4-A3DAF2AEA9B2}" presName="Name5" presStyleLbl="vennNode1" presStyleIdx="2" presStyleCnt="6">
        <dgm:presLayoutVars>
          <dgm:bulletEnabled val="1"/>
        </dgm:presLayoutVars>
      </dgm:prSet>
      <dgm:spPr/>
    </dgm:pt>
    <dgm:pt modelId="{FEE2EB05-2AD3-46CE-8293-ED53AA7DA254}" type="pres">
      <dgm:prSet presAssocID="{8EEB845A-F908-4E93-9AAE-D62E9AF16066}" presName="space" presStyleCnt="0"/>
      <dgm:spPr/>
    </dgm:pt>
    <dgm:pt modelId="{12B9521F-4143-4093-AFCE-26FE8F895701}" type="pres">
      <dgm:prSet presAssocID="{E3286ACF-20FD-44C4-A1E0-E498654AA838}" presName="Name5" presStyleLbl="vennNode1" presStyleIdx="3" presStyleCnt="6">
        <dgm:presLayoutVars>
          <dgm:bulletEnabled val="1"/>
        </dgm:presLayoutVars>
      </dgm:prSet>
      <dgm:spPr/>
    </dgm:pt>
    <dgm:pt modelId="{6E5FD500-D64A-4E33-B633-7EE219711076}" type="pres">
      <dgm:prSet presAssocID="{DDB1A367-40C7-4EEE-8379-5CF29B3D4DC1}" presName="space" presStyleCnt="0"/>
      <dgm:spPr/>
    </dgm:pt>
    <dgm:pt modelId="{AE8B1AAE-4CFE-42FA-9444-023A5F951567}" type="pres">
      <dgm:prSet presAssocID="{ADDE0136-AFD0-402B-A5A2-FEBA4D3A1B85}" presName="Name5" presStyleLbl="vennNode1" presStyleIdx="4" presStyleCnt="6">
        <dgm:presLayoutVars>
          <dgm:bulletEnabled val="1"/>
        </dgm:presLayoutVars>
      </dgm:prSet>
      <dgm:spPr/>
    </dgm:pt>
    <dgm:pt modelId="{EC2243F2-960C-4786-ABF1-692C974BDB7B}" type="pres">
      <dgm:prSet presAssocID="{D1CBBC33-F26E-4F91-AABF-8CAE27678640}" presName="space" presStyleCnt="0"/>
      <dgm:spPr/>
    </dgm:pt>
    <dgm:pt modelId="{42AB43F1-24AC-4258-AFAA-13F50CF0AAD2}" type="pres">
      <dgm:prSet presAssocID="{D5D4E9E6-E0F0-4280-A5AB-B8A86C07A429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48986F2F-8D81-40AF-AA8A-5CDA78BB441F}" srcId="{078E957C-64DD-4587-A512-2F8362344A19}" destId="{A395D8E6-6AF9-448C-94C4-A3DAF2AEA9B2}" srcOrd="2" destOrd="0" parTransId="{C70FBE4C-0B18-4B82-9762-8C6A90B4AB1D}" sibTransId="{8EEB845A-F908-4E93-9AAE-D62E9AF16066}"/>
    <dgm:cxn modelId="{1137775E-3ADB-4244-AB41-CF9E991317F9}" srcId="{078E957C-64DD-4587-A512-2F8362344A19}" destId="{D5D4E9E6-E0F0-4280-A5AB-B8A86C07A429}" srcOrd="5" destOrd="0" parTransId="{0486BA70-121E-4AE8-B386-35A316D10544}" sibTransId="{E2A8F04E-15CA-451F-AB64-B3E9B208B3A7}"/>
    <dgm:cxn modelId="{540B2A66-742F-429B-A40B-C56761F0E4FE}" type="presOf" srcId="{A395D8E6-6AF9-448C-94C4-A3DAF2AEA9B2}" destId="{382A110B-8936-4C02-84C1-D63FA28C12E9}" srcOrd="0" destOrd="0" presId="urn:microsoft.com/office/officeart/2005/8/layout/venn3"/>
    <dgm:cxn modelId="{43B32A6C-E500-4F85-A5BA-1B7B4278A5D3}" type="presOf" srcId="{ADDE0136-AFD0-402B-A5A2-FEBA4D3A1B85}" destId="{AE8B1AAE-4CFE-42FA-9444-023A5F951567}" srcOrd="0" destOrd="0" presId="urn:microsoft.com/office/officeart/2005/8/layout/venn3"/>
    <dgm:cxn modelId="{5EEBD257-AB49-4A5A-BE9B-6DB1115A4F96}" srcId="{078E957C-64DD-4587-A512-2F8362344A19}" destId="{94FF9385-3BCD-45F5-8885-2A87CEF032B4}" srcOrd="1" destOrd="0" parTransId="{792BB64B-8273-479D-8B0D-311C1B678FC1}" sibTransId="{9281C649-113E-4B32-AC0E-8030C9AC3D39}"/>
    <dgm:cxn modelId="{398E9B7C-5CF3-4A2D-95C5-05E95A6669CC}" type="presOf" srcId="{D5D4E9E6-E0F0-4280-A5AB-B8A86C07A429}" destId="{42AB43F1-24AC-4258-AFAA-13F50CF0AAD2}" srcOrd="0" destOrd="0" presId="urn:microsoft.com/office/officeart/2005/8/layout/venn3"/>
    <dgm:cxn modelId="{65DC8E8B-1D66-4B7C-B102-DF457849858B}" type="presOf" srcId="{94FF9385-3BCD-45F5-8885-2A87CEF032B4}" destId="{9B1B102C-A3F7-41A6-B252-848350E82A9E}" srcOrd="0" destOrd="0" presId="urn:microsoft.com/office/officeart/2005/8/layout/venn3"/>
    <dgm:cxn modelId="{09596694-3D9C-4A24-B840-D591BB125477}" type="presOf" srcId="{E3286ACF-20FD-44C4-A1E0-E498654AA838}" destId="{12B9521F-4143-4093-AFCE-26FE8F895701}" srcOrd="0" destOrd="0" presId="urn:microsoft.com/office/officeart/2005/8/layout/venn3"/>
    <dgm:cxn modelId="{C58EED99-B4CD-4446-99E0-E5D21A7A5E5B}" srcId="{078E957C-64DD-4587-A512-2F8362344A19}" destId="{E3286ACF-20FD-44C4-A1E0-E498654AA838}" srcOrd="3" destOrd="0" parTransId="{41EB22D3-DEF9-4089-AA46-44FA4B4B9092}" sibTransId="{DDB1A367-40C7-4EEE-8379-5CF29B3D4DC1}"/>
    <dgm:cxn modelId="{3BFC35B1-2B1E-496F-8FA9-1373FECD6011}" srcId="{078E957C-64DD-4587-A512-2F8362344A19}" destId="{ADDE0136-AFD0-402B-A5A2-FEBA4D3A1B85}" srcOrd="4" destOrd="0" parTransId="{14631286-22FF-4258-A989-CF0FF1B63B30}" sibTransId="{D1CBBC33-F26E-4F91-AABF-8CAE27678640}"/>
    <dgm:cxn modelId="{32E762CE-6233-489D-946F-541189CEE2DA}" srcId="{078E957C-64DD-4587-A512-2F8362344A19}" destId="{7BBBCE25-BA75-4C04-9C13-65B6AA8063CF}" srcOrd="0" destOrd="0" parTransId="{82DAA040-940B-48DD-866B-CD89E11B202A}" sibTransId="{4A461472-D5F9-4F93-8727-3C03DD9C7822}"/>
    <dgm:cxn modelId="{1C1A09E2-F53B-4C1F-A275-CD4361B2D465}" type="presOf" srcId="{7BBBCE25-BA75-4C04-9C13-65B6AA8063CF}" destId="{B8FAECFD-9004-4886-9C5A-873F67B73DD6}" srcOrd="0" destOrd="0" presId="urn:microsoft.com/office/officeart/2005/8/layout/venn3"/>
    <dgm:cxn modelId="{7FC39AF4-0301-4A07-B170-4FB99165116C}" type="presOf" srcId="{078E957C-64DD-4587-A512-2F8362344A19}" destId="{7A1EED2E-97D7-4599-83A8-FAEAA424FE98}" srcOrd="0" destOrd="0" presId="urn:microsoft.com/office/officeart/2005/8/layout/venn3"/>
    <dgm:cxn modelId="{15C77A9C-07EF-47CF-B7A8-F7ED4FF87255}" type="presParOf" srcId="{7A1EED2E-97D7-4599-83A8-FAEAA424FE98}" destId="{B8FAECFD-9004-4886-9C5A-873F67B73DD6}" srcOrd="0" destOrd="0" presId="urn:microsoft.com/office/officeart/2005/8/layout/venn3"/>
    <dgm:cxn modelId="{495F5AFD-AC1A-4E5C-8A9E-DDC1A7E3A646}" type="presParOf" srcId="{7A1EED2E-97D7-4599-83A8-FAEAA424FE98}" destId="{28B1DB0C-E02B-46BC-8B4B-AD9DE8B5FB0C}" srcOrd="1" destOrd="0" presId="urn:microsoft.com/office/officeart/2005/8/layout/venn3"/>
    <dgm:cxn modelId="{DBAF5DA1-C52A-4360-A67E-34525D2B3EE0}" type="presParOf" srcId="{7A1EED2E-97D7-4599-83A8-FAEAA424FE98}" destId="{9B1B102C-A3F7-41A6-B252-848350E82A9E}" srcOrd="2" destOrd="0" presId="urn:microsoft.com/office/officeart/2005/8/layout/venn3"/>
    <dgm:cxn modelId="{3BC938DA-5CE8-47FD-9811-2C20C4C6886B}" type="presParOf" srcId="{7A1EED2E-97D7-4599-83A8-FAEAA424FE98}" destId="{6B02F4A9-2C2E-4068-A9BD-7E810F08576E}" srcOrd="3" destOrd="0" presId="urn:microsoft.com/office/officeart/2005/8/layout/venn3"/>
    <dgm:cxn modelId="{735546F7-94CB-42E9-978A-F6AFB8261BDD}" type="presParOf" srcId="{7A1EED2E-97D7-4599-83A8-FAEAA424FE98}" destId="{382A110B-8936-4C02-84C1-D63FA28C12E9}" srcOrd="4" destOrd="0" presId="urn:microsoft.com/office/officeart/2005/8/layout/venn3"/>
    <dgm:cxn modelId="{DE58D7DF-6D7F-4E9B-AAF2-5A908354B2E8}" type="presParOf" srcId="{7A1EED2E-97D7-4599-83A8-FAEAA424FE98}" destId="{FEE2EB05-2AD3-46CE-8293-ED53AA7DA254}" srcOrd="5" destOrd="0" presId="urn:microsoft.com/office/officeart/2005/8/layout/venn3"/>
    <dgm:cxn modelId="{3FCB788D-5335-4ECB-95A5-FC776F50C613}" type="presParOf" srcId="{7A1EED2E-97D7-4599-83A8-FAEAA424FE98}" destId="{12B9521F-4143-4093-AFCE-26FE8F895701}" srcOrd="6" destOrd="0" presId="urn:microsoft.com/office/officeart/2005/8/layout/venn3"/>
    <dgm:cxn modelId="{7D77E1A2-13DB-4AE6-A1EF-4AE5508702CE}" type="presParOf" srcId="{7A1EED2E-97D7-4599-83A8-FAEAA424FE98}" destId="{6E5FD500-D64A-4E33-B633-7EE219711076}" srcOrd="7" destOrd="0" presId="urn:microsoft.com/office/officeart/2005/8/layout/venn3"/>
    <dgm:cxn modelId="{7D742A0D-4DDD-4159-AC1F-DC465B721E22}" type="presParOf" srcId="{7A1EED2E-97D7-4599-83A8-FAEAA424FE98}" destId="{AE8B1AAE-4CFE-42FA-9444-023A5F951567}" srcOrd="8" destOrd="0" presId="urn:microsoft.com/office/officeart/2005/8/layout/venn3"/>
    <dgm:cxn modelId="{5BD909F6-4EF1-4DB2-887B-1913BC46647D}" type="presParOf" srcId="{7A1EED2E-97D7-4599-83A8-FAEAA424FE98}" destId="{EC2243F2-960C-4786-ABF1-692C974BDB7B}" srcOrd="9" destOrd="0" presId="urn:microsoft.com/office/officeart/2005/8/layout/venn3"/>
    <dgm:cxn modelId="{EC31F505-F3E2-471F-939B-E8E560ADCF41}" type="presParOf" srcId="{7A1EED2E-97D7-4599-83A8-FAEAA424FE98}" destId="{42AB43F1-24AC-4258-AFAA-13F50CF0AAD2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AECFD-9004-4886-9C5A-873F67B73DD6}">
      <dsp:nvSpPr>
        <dsp:cNvPr id="0" name=""/>
        <dsp:cNvSpPr/>
      </dsp:nvSpPr>
      <dsp:spPr>
        <a:xfrm>
          <a:off x="737" y="696677"/>
          <a:ext cx="1571319" cy="159022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515" tIns="24130" rIns="8751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Community </a:t>
          </a:r>
          <a:endParaRPr lang="en-GB" sz="1900" kern="1200" dirty="0"/>
        </a:p>
      </dsp:txBody>
      <dsp:txXfrm>
        <a:off x="230851" y="929560"/>
        <a:ext cx="1111091" cy="1124461"/>
      </dsp:txXfrm>
    </dsp:sp>
    <dsp:sp modelId="{9B1B102C-A3F7-41A6-B252-848350E82A9E}">
      <dsp:nvSpPr>
        <dsp:cNvPr id="0" name=""/>
        <dsp:cNvSpPr/>
      </dsp:nvSpPr>
      <dsp:spPr>
        <a:xfrm>
          <a:off x="1254011" y="696677"/>
          <a:ext cx="1590227" cy="159022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515" tIns="24130" rIns="8751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Need</a:t>
          </a:r>
          <a:r>
            <a:rPr lang="en-US" sz="1600" kern="1200" dirty="0"/>
            <a:t> </a:t>
          </a:r>
          <a:r>
            <a:rPr lang="en-US" sz="1200" kern="1200" dirty="0"/>
            <a:t>  </a:t>
          </a:r>
          <a:endParaRPr lang="en-GB" sz="1200" kern="1200" dirty="0"/>
        </a:p>
      </dsp:txBody>
      <dsp:txXfrm>
        <a:off x="1486894" y="929560"/>
        <a:ext cx="1124461" cy="1124461"/>
      </dsp:txXfrm>
    </dsp:sp>
    <dsp:sp modelId="{382A110B-8936-4C02-84C1-D63FA28C12E9}">
      <dsp:nvSpPr>
        <dsp:cNvPr id="0" name=""/>
        <dsp:cNvSpPr/>
      </dsp:nvSpPr>
      <dsp:spPr>
        <a:xfrm>
          <a:off x="2526193" y="696677"/>
          <a:ext cx="1590227" cy="159022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515" tIns="22860" rIns="87515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Consultation</a:t>
          </a:r>
          <a:r>
            <a:rPr lang="en-US" sz="1700" kern="1200" dirty="0"/>
            <a:t> </a:t>
          </a:r>
          <a:endParaRPr lang="en-GB" sz="1700" kern="1200" dirty="0"/>
        </a:p>
      </dsp:txBody>
      <dsp:txXfrm>
        <a:off x="2759076" y="929560"/>
        <a:ext cx="1124461" cy="1124461"/>
      </dsp:txXfrm>
    </dsp:sp>
    <dsp:sp modelId="{12B9521F-4143-4093-AFCE-26FE8F895701}">
      <dsp:nvSpPr>
        <dsp:cNvPr id="0" name=""/>
        <dsp:cNvSpPr/>
      </dsp:nvSpPr>
      <dsp:spPr>
        <a:xfrm>
          <a:off x="3798374" y="696677"/>
          <a:ext cx="1590227" cy="159022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515" tIns="24130" rIns="8751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Evidence</a:t>
          </a:r>
          <a:endParaRPr lang="en-GB" sz="1900" kern="1200" dirty="0"/>
        </a:p>
      </dsp:txBody>
      <dsp:txXfrm>
        <a:off x="4031257" y="929560"/>
        <a:ext cx="1124461" cy="1124461"/>
      </dsp:txXfrm>
    </dsp:sp>
    <dsp:sp modelId="{AE8B1AAE-4CFE-42FA-9444-023A5F951567}">
      <dsp:nvSpPr>
        <dsp:cNvPr id="0" name=""/>
        <dsp:cNvSpPr/>
      </dsp:nvSpPr>
      <dsp:spPr>
        <a:xfrm>
          <a:off x="5070556" y="696677"/>
          <a:ext cx="1590227" cy="159022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515" tIns="22860" rIns="87515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Sustainability </a:t>
          </a:r>
          <a:endParaRPr lang="en-GB" sz="1800" kern="1200" dirty="0"/>
        </a:p>
      </dsp:txBody>
      <dsp:txXfrm>
        <a:off x="5303439" y="929560"/>
        <a:ext cx="1124461" cy="1124461"/>
      </dsp:txXfrm>
    </dsp:sp>
    <dsp:sp modelId="{42AB43F1-24AC-4258-AFAA-13F50CF0AAD2}">
      <dsp:nvSpPr>
        <dsp:cNvPr id="0" name=""/>
        <dsp:cNvSpPr/>
      </dsp:nvSpPr>
      <dsp:spPr>
        <a:xfrm>
          <a:off x="6342738" y="696677"/>
          <a:ext cx="1590227" cy="159022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515" tIns="24130" rIns="8751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Legacy</a:t>
          </a:r>
          <a:endParaRPr lang="en-GB" sz="1900" kern="1200" dirty="0"/>
        </a:p>
      </dsp:txBody>
      <dsp:txXfrm>
        <a:off x="6575621" y="929560"/>
        <a:ext cx="1124461" cy="1124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AECFD-9004-4886-9C5A-873F67B73DD6}">
      <dsp:nvSpPr>
        <dsp:cNvPr id="0" name=""/>
        <dsp:cNvSpPr/>
      </dsp:nvSpPr>
      <dsp:spPr>
        <a:xfrm>
          <a:off x="910" y="572656"/>
          <a:ext cx="1491846" cy="14918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101" tIns="25400" rIns="8210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WHO 	</a:t>
          </a:r>
          <a:endParaRPr lang="en-GB" sz="2000" kern="1200" dirty="0"/>
        </a:p>
      </dsp:txBody>
      <dsp:txXfrm>
        <a:off x="219386" y="791132"/>
        <a:ext cx="1054894" cy="1054894"/>
      </dsp:txXfrm>
    </dsp:sp>
    <dsp:sp modelId="{9B1B102C-A3F7-41A6-B252-848350E82A9E}">
      <dsp:nvSpPr>
        <dsp:cNvPr id="0" name=""/>
        <dsp:cNvSpPr/>
      </dsp:nvSpPr>
      <dsp:spPr>
        <a:xfrm>
          <a:off x="1194387" y="572656"/>
          <a:ext cx="1491846" cy="14918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101" tIns="25400" rIns="8210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	  </a:t>
          </a:r>
          <a:endParaRPr lang="en-GB" sz="2000" kern="1200" dirty="0"/>
        </a:p>
      </dsp:txBody>
      <dsp:txXfrm>
        <a:off x="1412863" y="791132"/>
        <a:ext cx="1054894" cy="1054894"/>
      </dsp:txXfrm>
    </dsp:sp>
    <dsp:sp modelId="{382A110B-8936-4C02-84C1-D63FA28C12E9}">
      <dsp:nvSpPr>
        <dsp:cNvPr id="0" name=""/>
        <dsp:cNvSpPr/>
      </dsp:nvSpPr>
      <dsp:spPr>
        <a:xfrm>
          <a:off x="2387864" y="572656"/>
          <a:ext cx="1491846" cy="14918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101" tIns="25400" rIns="8210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WHERE </a:t>
          </a:r>
          <a:endParaRPr lang="en-GB" sz="2000" kern="1200" dirty="0"/>
        </a:p>
      </dsp:txBody>
      <dsp:txXfrm>
        <a:off x="2606340" y="791132"/>
        <a:ext cx="1054894" cy="1054894"/>
      </dsp:txXfrm>
    </dsp:sp>
    <dsp:sp modelId="{12B9521F-4143-4093-AFCE-26FE8F895701}">
      <dsp:nvSpPr>
        <dsp:cNvPr id="0" name=""/>
        <dsp:cNvSpPr/>
      </dsp:nvSpPr>
      <dsp:spPr>
        <a:xfrm>
          <a:off x="3581341" y="572656"/>
          <a:ext cx="1491846" cy="14918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101" tIns="25400" rIns="8210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WHEN</a:t>
          </a:r>
          <a:endParaRPr lang="en-GB" sz="2000" kern="1200" dirty="0"/>
        </a:p>
      </dsp:txBody>
      <dsp:txXfrm>
        <a:off x="3799817" y="791132"/>
        <a:ext cx="1054894" cy="1054894"/>
      </dsp:txXfrm>
    </dsp:sp>
    <dsp:sp modelId="{AE8B1AAE-4CFE-42FA-9444-023A5F951567}">
      <dsp:nvSpPr>
        <dsp:cNvPr id="0" name=""/>
        <dsp:cNvSpPr/>
      </dsp:nvSpPr>
      <dsp:spPr>
        <a:xfrm>
          <a:off x="4774818" y="572656"/>
          <a:ext cx="1491846" cy="14918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101" tIns="25400" rIns="8210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WHY</a:t>
          </a:r>
          <a:endParaRPr lang="en-GB" sz="2000" kern="1200" dirty="0"/>
        </a:p>
      </dsp:txBody>
      <dsp:txXfrm>
        <a:off x="4993294" y="791132"/>
        <a:ext cx="1054894" cy="1054894"/>
      </dsp:txXfrm>
    </dsp:sp>
    <dsp:sp modelId="{42AB43F1-24AC-4258-AFAA-13F50CF0AAD2}">
      <dsp:nvSpPr>
        <dsp:cNvPr id="0" name=""/>
        <dsp:cNvSpPr/>
      </dsp:nvSpPr>
      <dsp:spPr>
        <a:xfrm>
          <a:off x="5968295" y="572656"/>
          <a:ext cx="1491846" cy="14918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101" tIns="25400" rIns="8210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</a:t>
          </a:r>
          <a:endParaRPr lang="en-GB" sz="2000" kern="1200" dirty="0"/>
        </a:p>
      </dsp:txBody>
      <dsp:txXfrm>
        <a:off x="6186771" y="791132"/>
        <a:ext cx="1054894" cy="1054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5B825-D2FF-482B-8F49-BCD98EF9CA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1E99C-032E-4DDF-AF26-83B047803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5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1E99C-032E-4DDF-AF26-83B047803BA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7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Esher</a:t>
            </a:r>
            <a:r>
              <a:rPr lang="en-US" dirty="0"/>
              <a:t> College – successful parental donations increase when parents knew what they were donating to!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1E99C-032E-4DDF-AF26-83B047803BA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2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Esher</a:t>
            </a:r>
            <a:r>
              <a:rPr lang="en-US" dirty="0"/>
              <a:t> College – successful parental donations increase when parents knew what they were donating to!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1E99C-032E-4DDF-AF26-83B047803BA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80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F43-03CF-684C-869F-29122641F02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5F84-309B-684D-A104-4C392D92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5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F43-03CF-684C-869F-29122641F02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5F84-309B-684D-A104-4C392D92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7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F43-03CF-684C-869F-29122641F02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5F84-309B-684D-A104-4C392D92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2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F43-03CF-684C-869F-29122641F02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5F84-309B-684D-A104-4C392D92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4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F43-03CF-684C-869F-29122641F02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5F84-309B-684D-A104-4C392D92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2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F43-03CF-684C-869F-29122641F02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5F84-309B-684D-A104-4C392D92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9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F43-03CF-684C-869F-29122641F02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5F84-309B-684D-A104-4C392D92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6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F43-03CF-684C-869F-29122641F02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5F84-309B-684D-A104-4C392D92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3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F43-03CF-684C-869F-29122641F02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5F84-309B-684D-A104-4C392D92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F43-03CF-684C-869F-29122641F02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5F84-309B-684D-A104-4C392D92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9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F43-03CF-684C-869F-29122641F02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5F84-309B-684D-A104-4C392D92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4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86F43-03CF-684C-869F-29122641F02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05F84-309B-684D-A104-4C392D92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0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4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diacause.org/year-end-fundraising-google-ad-grant-2015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wdfunder.co.uk/brooke-school-play-are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981AA0-FE54-0644-948B-A173C61B5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9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AF913C-4D95-494D-BF3B-EFA044E5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28C5F5-4B03-BB48-8BD3-026EF277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22" y="-78362"/>
            <a:ext cx="8229600" cy="703475"/>
          </a:xfrm>
        </p:spPr>
        <p:txBody>
          <a:bodyPr>
            <a:normAutofit/>
          </a:bodyPr>
          <a:lstStyle/>
          <a:p>
            <a:r>
              <a:rPr lang="en-US" sz="2800" b="1" dirty="0"/>
              <a:t>Getting the basics right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36236-E447-4603-AF34-D3981CA3D714}"/>
              </a:ext>
            </a:extLst>
          </p:cNvPr>
          <p:cNvSpPr txBox="1"/>
          <p:nvPr/>
        </p:nvSpPr>
        <p:spPr>
          <a:xfrm>
            <a:off x="358319" y="676967"/>
            <a:ext cx="842736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 Fundraising Plan – it’s worth the effort: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Integrate premises development plan/whole school development plan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Understand </a:t>
            </a:r>
            <a:r>
              <a:rPr lang="en-US" sz="18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where</a:t>
            </a: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 you </a:t>
            </a:r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are in the process – SWOT analysis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Prioritise</a:t>
            </a: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 greatest need and impact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Identify quick wins – remember “effort vs reward”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1800" b="1" dirty="0">
                <a:solidFill>
                  <a:srgbClr val="7030A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Fundraising can become a good habit: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 It’s a team sport – parents and pupils are great ambassadors!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Leadership – HT/Governors input correlates directly with income raised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“Culture eats strategy for breakfast” – Peter </a:t>
            </a:r>
            <a:r>
              <a:rPr lang="en-US" sz="18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Druker</a:t>
            </a: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 was spot on citing </a:t>
            </a:r>
            <a:r>
              <a:rPr lang="en-US" sz="18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organisational</a:t>
            </a: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 culture is key.</a:t>
            </a:r>
          </a:p>
          <a:p>
            <a:endParaRPr lang="en-US" sz="1800" b="1" dirty="0">
              <a:solidFill>
                <a:srgbClr val="7030A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1800" b="1" dirty="0">
                <a:solidFill>
                  <a:srgbClr val="7030A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Consider all fundraising avenues – our “</a:t>
            </a:r>
            <a:r>
              <a:rPr lang="en-US" sz="1800" b="1" i="1" dirty="0">
                <a:solidFill>
                  <a:srgbClr val="7030A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Wheel of Fortune”: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Select which approach suits individual projects – (community crowdfunding for a library refurbishment or outdoor gym. Business sponsorship and grants for a MUGA)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Some are slower burn/long term routes to funding – resist temptation to dismiss alumni engagement out of hand, for example.</a:t>
            </a:r>
          </a:p>
        </p:txBody>
      </p:sp>
    </p:spTree>
    <p:extLst>
      <p:ext uri="{BB962C8B-B14F-4D97-AF65-F5344CB8AC3E}">
        <p14:creationId xmlns:p14="http://schemas.microsoft.com/office/powerpoint/2010/main" val="342859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AF913C-4D95-494D-BF3B-EFA044E5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28C5F5-4B03-BB48-8BD3-026EF277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22" y="-78362"/>
            <a:ext cx="8229600" cy="703475"/>
          </a:xfrm>
        </p:spPr>
        <p:txBody>
          <a:bodyPr>
            <a:normAutofit/>
          </a:bodyPr>
          <a:lstStyle/>
          <a:p>
            <a:r>
              <a:rPr lang="en-US" sz="3200" b="1" dirty="0"/>
              <a:t>Example SWOT 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6B1126-EB5D-491F-A477-A5C80BD37D15}"/>
              </a:ext>
            </a:extLst>
          </p:cNvPr>
          <p:cNvSpPr/>
          <p:nvPr/>
        </p:nvSpPr>
        <p:spPr>
          <a:xfrm>
            <a:off x="377071" y="703475"/>
            <a:ext cx="7984503" cy="560305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33E96A1-CA0F-402B-832E-5EDCB0243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435539"/>
              </p:ext>
            </p:extLst>
          </p:nvPr>
        </p:nvGraphicFramePr>
        <p:xfrm>
          <a:off x="377071" y="703476"/>
          <a:ext cx="7984503" cy="57894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82145">
                  <a:extLst>
                    <a:ext uri="{9D8B030D-6E8A-4147-A177-3AD203B41FA5}">
                      <a16:colId xmlns:a16="http://schemas.microsoft.com/office/drawing/2014/main" val="2448703053"/>
                    </a:ext>
                  </a:extLst>
                </a:gridCol>
                <a:gridCol w="4002358">
                  <a:extLst>
                    <a:ext uri="{9D8B030D-6E8A-4147-A177-3AD203B41FA5}">
                      <a16:colId xmlns:a16="http://schemas.microsoft.com/office/drawing/2014/main" val="109566117"/>
                    </a:ext>
                  </a:extLst>
                </a:gridCol>
              </a:tblGrid>
              <a:tr h="31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Strengths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94" marR="51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Weaknesses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94" marR="51194" marT="0" marB="0"/>
                </a:tc>
                <a:extLst>
                  <a:ext uri="{0D108BD9-81ED-4DB2-BD59-A6C34878D82A}">
                    <a16:rowId xmlns:a16="http://schemas.microsoft.com/office/drawing/2014/main" val="243090137"/>
                  </a:ext>
                </a:extLst>
              </a:tr>
              <a:tr h="2052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dirty="0">
                          <a:effectLst/>
                        </a:rPr>
                        <a:t> </a:t>
                      </a:r>
                      <a:r>
                        <a:rPr lang="en-GB" sz="1550" dirty="0">
                          <a:solidFill>
                            <a:schemeClr val="tx1"/>
                          </a:solidFill>
                          <a:effectLst/>
                        </a:rPr>
                        <a:t>Active and engaged PTA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5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550" dirty="0">
                          <a:solidFill>
                            <a:schemeClr val="tx1"/>
                          </a:solidFill>
                          <a:effectLst/>
                        </a:rPr>
                        <a:t>Popular school with real parental and community engagement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5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550" dirty="0">
                          <a:solidFill>
                            <a:schemeClr val="tx1"/>
                          </a:solidFill>
                          <a:effectLst/>
                        </a:rPr>
                        <a:t>Lots of local businesses and suppliers</a:t>
                      </a:r>
                      <a:endParaRPr lang="en-GB" sz="15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94" marR="5119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dirty="0">
                          <a:solidFill>
                            <a:schemeClr val="tx1"/>
                          </a:solidFill>
                          <a:effectLst/>
                        </a:rPr>
                        <a:t>Lack of a coherent fundraising plan and no real awareness of what our priorities are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5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550" dirty="0">
                          <a:solidFill>
                            <a:schemeClr val="tx1"/>
                          </a:solidFill>
                          <a:effectLst/>
                        </a:rPr>
                        <a:t>Scattergun approach to fundraising , no coordination! Lack of focus leading to inefficiency and donor fatigue?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94" marR="5119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40220"/>
                  </a:ext>
                </a:extLst>
              </a:tr>
              <a:tr h="31559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Opportunities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94" marR="51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Threats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94" marR="51194" marT="0" marB="0"/>
                </a:tc>
                <a:extLst>
                  <a:ext uri="{0D108BD9-81ED-4DB2-BD59-A6C34878D82A}">
                    <a16:rowId xmlns:a16="http://schemas.microsoft.com/office/drawing/2014/main" val="2660294945"/>
                  </a:ext>
                </a:extLst>
              </a:tr>
              <a:tr h="2998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dirty="0">
                          <a:solidFill>
                            <a:schemeClr val="tx1"/>
                          </a:solidFill>
                          <a:effectLst/>
                        </a:rPr>
                        <a:t>Establish a Fundraising Team consisting of staff, Governor, PTA representative and possibly a pupil too?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dirty="0">
                          <a:solidFill>
                            <a:schemeClr val="tx1"/>
                          </a:solidFill>
                          <a:effectLst/>
                        </a:rPr>
                        <a:t>Business engagement could be exploited? Suppliers willing to sponsor project?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5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dirty="0">
                          <a:effectLst/>
                        </a:rPr>
                        <a:t> </a:t>
                      </a:r>
                      <a:endParaRPr lang="en-GB" sz="15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94" marR="5119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dirty="0">
                          <a:effectLst/>
                        </a:rPr>
                        <a:t> 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550" dirty="0">
                          <a:effectLst/>
                        </a:rPr>
                        <a:t> </a:t>
                      </a:r>
                      <a:r>
                        <a:rPr lang="en-GB" sz="1550" dirty="0">
                          <a:solidFill>
                            <a:schemeClr val="tx1"/>
                          </a:solidFill>
                          <a:effectLst/>
                        </a:rPr>
                        <a:t>Missed opportunities – lack of planning could result in missing out on local grant funding. Wasted effort and resources if we are constantly reacting rather than being proactive.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5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550" dirty="0">
                          <a:solidFill>
                            <a:srgbClr val="FF0000"/>
                          </a:solidFill>
                          <a:effectLst/>
                          <a:highlight>
                            <a:srgbClr val="99FF66"/>
                          </a:highlight>
                        </a:rPr>
                        <a:t>Understanding our real need and how others can support us really does help with grant applications and eliciting positive responses from donors.</a:t>
                      </a:r>
                    </a:p>
                  </a:txBody>
                  <a:tcPr marL="51194" marR="5119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6693"/>
                  </a:ext>
                </a:extLst>
              </a:tr>
            </a:tbl>
          </a:graphicData>
        </a:graphic>
      </p:graphicFrame>
      <p:sp>
        <p:nvSpPr>
          <p:cNvPr id="12" name="Arrow: Left 11">
            <a:extLst>
              <a:ext uri="{FF2B5EF4-FFF2-40B4-BE49-F238E27FC236}">
                <a16:creationId xmlns:a16="http://schemas.microsoft.com/office/drawing/2014/main" id="{BD58486B-F9DC-4ED6-A2F0-48CEB526D827}"/>
              </a:ext>
            </a:extLst>
          </p:cNvPr>
          <p:cNvSpPr/>
          <p:nvPr/>
        </p:nvSpPr>
        <p:spPr>
          <a:xfrm>
            <a:off x="3030717" y="1376314"/>
            <a:ext cx="3082565" cy="1102936"/>
          </a:xfrm>
          <a:prstGeom prst="lef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B8677A71-7E63-480E-9AB5-BED1DAF5549B}"/>
              </a:ext>
            </a:extLst>
          </p:cNvPr>
          <p:cNvSpPr/>
          <p:nvPr/>
        </p:nvSpPr>
        <p:spPr>
          <a:xfrm>
            <a:off x="3030716" y="4007964"/>
            <a:ext cx="3082565" cy="1102936"/>
          </a:xfrm>
          <a:prstGeom prst="lef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AF913C-4D95-494D-BF3B-EFA044E5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600F-5273-144E-9D64-36CFA519F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12" y="1752599"/>
            <a:ext cx="8229600" cy="48696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dirty="0"/>
              <a:t>A great way to engage communities. Creating a Crowdfunding page is easy and there are various platforms for schools. </a:t>
            </a:r>
          </a:p>
          <a:p>
            <a:endParaRPr lang="en-US" sz="3500" dirty="0"/>
          </a:p>
          <a:p>
            <a:pPr marL="0" indent="0">
              <a:buNone/>
            </a:pPr>
            <a:r>
              <a:rPr lang="en-US" sz="3500" dirty="0"/>
              <a:t>Choose option – “All or Nothing” or “Keep What You Raise”</a:t>
            </a:r>
          </a:p>
          <a:p>
            <a:endParaRPr lang="en-US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Dedicated web page for your project(s)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One off or regular donations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Gift Aid provision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Campaigns can be shared to school social media platforms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sz="3600" b="1" dirty="0"/>
              <a:t>Donatemyschool.com</a:t>
            </a:r>
            <a:r>
              <a:rPr lang="en-GB" sz="2500" b="1" dirty="0">
                <a:solidFill>
                  <a:srgbClr val="004780"/>
                </a:solidFill>
              </a:rPr>
              <a:t> </a:t>
            </a:r>
            <a:r>
              <a:rPr lang="en-GB" sz="2500" dirty="0">
                <a:solidFill>
                  <a:srgbClr val="004780"/>
                </a:solidFill>
              </a:rPr>
              <a:t>- </a:t>
            </a:r>
            <a:r>
              <a:rPr lang="en-GB" sz="2500" i="1" dirty="0">
                <a:solidFill>
                  <a:srgbClr val="004780"/>
                </a:solidFill>
              </a:rPr>
              <a:t>Free to set up, 3% fee of funds raised.</a:t>
            </a:r>
          </a:p>
          <a:p>
            <a:endParaRPr lang="en-GB" sz="2500" i="1" dirty="0">
              <a:solidFill>
                <a:srgbClr val="004780"/>
              </a:solidFill>
            </a:endParaRPr>
          </a:p>
          <a:p>
            <a:pPr marL="0" indent="0">
              <a:buNone/>
            </a:pPr>
            <a:r>
              <a:rPr lang="en-GB" sz="3600" b="1" dirty="0"/>
              <a:t>Crowdfunder.co.uk</a:t>
            </a:r>
            <a:r>
              <a:rPr lang="en-GB" sz="3600" b="1" dirty="0">
                <a:solidFill>
                  <a:srgbClr val="004780"/>
                </a:solidFill>
              </a:rPr>
              <a:t> </a:t>
            </a:r>
            <a:r>
              <a:rPr lang="en-GB" sz="2500" dirty="0">
                <a:solidFill>
                  <a:srgbClr val="004780"/>
                </a:solidFill>
              </a:rPr>
              <a:t>– </a:t>
            </a:r>
            <a:r>
              <a:rPr lang="en-GB" sz="2500" i="1" dirty="0">
                <a:solidFill>
                  <a:srgbClr val="004780"/>
                </a:solidFill>
              </a:rPr>
              <a:t>Free to set up, 3% fee plus payment processing fee (1.67%) plus 25p +VAT per pledge</a:t>
            </a:r>
            <a:r>
              <a:rPr lang="en-GB" sz="2400" i="1" dirty="0">
                <a:solidFill>
                  <a:srgbClr val="004780"/>
                </a:solidFill>
              </a:rPr>
              <a:t>.</a:t>
            </a:r>
          </a:p>
          <a:p>
            <a:endParaRPr lang="en-GB" dirty="0">
              <a:solidFill>
                <a:srgbClr val="004780"/>
              </a:solidFill>
            </a:endParaRPr>
          </a:p>
          <a:p>
            <a:endParaRPr lang="en-US" dirty="0"/>
          </a:p>
        </p:txBody>
      </p:sp>
      <p:pic>
        <p:nvPicPr>
          <p:cNvPr id="5" name="Graphic 4" descr="Pie chart">
            <a:extLst>
              <a:ext uri="{FF2B5EF4-FFF2-40B4-BE49-F238E27FC236}">
                <a16:creationId xmlns:a16="http://schemas.microsoft.com/office/drawing/2014/main" id="{0B9A1E00-79DE-4EF0-9641-694D369F9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259" y="0"/>
            <a:ext cx="1752599" cy="1752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A04C73A-C6F3-46DF-8981-C19C35957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01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692725"/>
                </a:solidFill>
              </a:rPr>
              <a:t>Crowdfunding</a:t>
            </a:r>
            <a:br>
              <a:rPr lang="en-US" b="1" dirty="0">
                <a:solidFill>
                  <a:srgbClr val="692725"/>
                </a:solidFill>
              </a:rPr>
            </a:b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(High Repeatability) 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2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AF913C-4D95-494D-BF3B-EFA044E5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28C5F5-4B03-BB48-8BD3-026EF277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808" y="365919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Lettings and Facility Hire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(High Repeatability)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600F-5273-144E-9D64-36CFA519F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2906"/>
            <a:ext cx="8229600" cy="48322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/>
              <a:t>One of the most popular income generating activities, generating repeat income. Sample risk assessments available online – there’s no need to reinvent the wheel!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/>
              <a:t>Add value to your offering: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/>
              <a:t>Develop specification sheets (photos, dimensions, room layouts, equipment)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/>
              <a:t>Ensure booking forms, terms and conditions and hire charge sheets are branded in school </a:t>
            </a:r>
            <a:r>
              <a:rPr lang="en-US" sz="8000" dirty="0" err="1"/>
              <a:t>colours</a:t>
            </a:r>
            <a:r>
              <a:rPr lang="en-US" sz="8000" dirty="0"/>
              <a:t> and logo. Ensure downloadable versions are on website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/>
              <a:t>Check pricing against local competition – highlight key features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/>
              <a:t>Review your hire changes annually! Heating, lighting, caretaking costs</a:t>
            </a:r>
          </a:p>
          <a:p>
            <a:endParaRPr lang="en-US" dirty="0"/>
          </a:p>
        </p:txBody>
      </p:sp>
      <p:pic>
        <p:nvPicPr>
          <p:cNvPr id="5" name="Graphic 4" descr="Pie chart">
            <a:extLst>
              <a:ext uri="{FF2B5EF4-FFF2-40B4-BE49-F238E27FC236}">
                <a16:creationId xmlns:a16="http://schemas.microsoft.com/office/drawing/2014/main" id="{5EFD230E-8F3F-4918-BF1A-076FF2C86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0"/>
            <a:ext cx="1752599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9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AF913C-4D95-494D-BF3B-EFA044E5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28C5F5-4B03-BB48-8BD3-026EF277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86" y="5233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Sponsorship and Business Engagement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(High Repeatability)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600F-5273-144E-9D64-36CFA519F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9685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500" dirty="0"/>
              <a:t>Offer opportunities for local businesses and suppliers to support your projects. Establishing mutually beneficial relationships with </a:t>
            </a:r>
            <a:r>
              <a:rPr lang="en-US" sz="3500" dirty="0" err="1"/>
              <a:t>organisations</a:t>
            </a:r>
            <a:r>
              <a:rPr lang="en-US" sz="3500" dirty="0"/>
              <a:t> that share your vision and ethos.</a:t>
            </a:r>
          </a:p>
          <a:p>
            <a:pPr marL="0" indent="0">
              <a:buNone/>
            </a:pPr>
            <a:r>
              <a:rPr lang="en-US" sz="3500" dirty="0"/>
              <a:t>Businesses pay less Corporation Tax when supporting charitable </a:t>
            </a:r>
            <a:r>
              <a:rPr lang="en-US" sz="3500" dirty="0" err="1"/>
              <a:t>organisations</a:t>
            </a:r>
            <a:endParaRPr lang="en-US" sz="3500" dirty="0"/>
          </a:p>
          <a:p>
            <a:pPr marL="0" indent="0">
              <a:buNone/>
            </a:pPr>
            <a:r>
              <a:rPr lang="en-US" sz="3500" dirty="0"/>
              <a:t>Speak to suppliers first – you have a transactional relationship in place already!</a:t>
            </a:r>
          </a:p>
          <a:p>
            <a:endParaRPr lang="en-US" sz="3500" dirty="0"/>
          </a:p>
          <a:p>
            <a:pPr marL="0" indent="0">
              <a:buNone/>
            </a:pPr>
            <a:r>
              <a:rPr lang="en-US" sz="3500" dirty="0"/>
              <a:t>Acknowledge involvement - a donations board, celebration &amp; launch events </a:t>
            </a:r>
          </a:p>
          <a:p>
            <a:pPr marL="0" indent="0">
              <a:buNone/>
            </a:pPr>
            <a:r>
              <a:rPr lang="en-US" sz="3500" dirty="0"/>
              <a:t> </a:t>
            </a:r>
          </a:p>
          <a:p>
            <a:pPr marL="0" indent="0">
              <a:buNone/>
            </a:pPr>
            <a:r>
              <a:rPr lang="en-US" sz="3500" i="1" dirty="0"/>
              <a:t>Consider: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i="1" dirty="0"/>
              <a:t>Sponsored advertising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i="1" dirty="0"/>
              <a:t>Business Directory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i="1" dirty="0"/>
              <a:t>Tiered Sponsorship Packages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i="1" dirty="0"/>
              <a:t>Buy a brick campaign for our new teaching block/pavilion </a:t>
            </a:r>
            <a:r>
              <a:rPr lang="en-US" sz="3500" i="1" dirty="0" err="1"/>
              <a:t>etc</a:t>
            </a:r>
            <a:endParaRPr lang="en-US" sz="35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500" i="1" dirty="0"/>
              <a:t>Sponsor a metre² of our MUGA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i="1" dirty="0"/>
              <a:t>Corporate Social Responsibility</a:t>
            </a:r>
          </a:p>
          <a:p>
            <a:endParaRPr lang="en-US" dirty="0"/>
          </a:p>
        </p:txBody>
      </p:sp>
      <p:pic>
        <p:nvPicPr>
          <p:cNvPr id="5" name="Graphic 4" descr="Pie chart">
            <a:extLst>
              <a:ext uri="{FF2B5EF4-FFF2-40B4-BE49-F238E27FC236}">
                <a16:creationId xmlns:a16="http://schemas.microsoft.com/office/drawing/2014/main" id="{F5A6D347-7DBF-49CE-B74F-B48803387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320" y="187212"/>
            <a:ext cx="1752599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AF913C-4D95-494D-BF3B-EFA044E5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28C5F5-4B03-BB48-8BD3-026EF277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662" y="3041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Alumni Engagement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</a:rPr>
              <a:t>(Medium Repeatability)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600F-5273-144E-9D64-36CFA519F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484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Re-engagement with former pupils</a:t>
            </a:r>
          </a:p>
          <a:p>
            <a:pPr marL="0" indent="0">
              <a:buNone/>
            </a:pPr>
            <a:r>
              <a:rPr lang="en-US" sz="2000" dirty="0"/>
              <a:t>Highlight how they can support current cohort and make a difference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£130+ million donated to private schools – what about state schools?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30% of state school alumni said they would donate to their former school if asked – only 1% had been asked!</a:t>
            </a:r>
          </a:p>
          <a:p>
            <a:pPr marL="0" indent="0">
              <a:buNone/>
            </a:pPr>
            <a:r>
              <a:rPr lang="en-US" sz="2000" dirty="0"/>
              <a:t>Estimated £100m could be raised by state schools each year. *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1700" dirty="0"/>
              <a:t>*Source: Future First Survey 2017</a:t>
            </a:r>
          </a:p>
          <a:p>
            <a:endParaRPr lang="en-US" dirty="0"/>
          </a:p>
        </p:txBody>
      </p:sp>
      <p:pic>
        <p:nvPicPr>
          <p:cNvPr id="5" name="Graphic 4" descr="Pie chart">
            <a:extLst>
              <a:ext uri="{FF2B5EF4-FFF2-40B4-BE49-F238E27FC236}">
                <a16:creationId xmlns:a16="http://schemas.microsoft.com/office/drawing/2014/main" id="{C2B1B582-E60B-499D-A6E9-63B475171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320" y="0"/>
            <a:ext cx="1752599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AF913C-4D95-494D-BF3B-EFA044E5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28C5F5-4B03-BB48-8BD3-026EF277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025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3300"/>
                </a:solidFill>
              </a:rPr>
              <a:t>Donations and Gift Aid</a:t>
            </a:r>
            <a:br>
              <a:rPr lang="en-US" b="1" dirty="0">
                <a:solidFill>
                  <a:srgbClr val="FF3300"/>
                </a:solidFill>
              </a:rPr>
            </a:b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(High Repeatability)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600F-5273-144E-9D64-36CFA519F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05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dirty="0"/>
              <a:t>Support more likely if you have a strong narrative = tell the story and demonstrate impact and need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“Donations” are voluntary, non-refundable and do not result in goods or services being provided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Consider: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Clearly illustrate how a donor can help and the difference they make</a:t>
            </a:r>
          </a:p>
          <a:p>
            <a:r>
              <a:rPr lang="en-US" sz="2200" dirty="0"/>
              <a:t>Remove the </a:t>
            </a:r>
            <a:r>
              <a:rPr lang="en-US" sz="2200" i="1" dirty="0"/>
              <a:t>barriers to support </a:t>
            </a:r>
            <a:r>
              <a:rPr lang="en-US" sz="2200" dirty="0"/>
              <a:t>– provide on-line donations, a “Support Us” tab, downloadable gift aid forms</a:t>
            </a:r>
          </a:p>
          <a:p>
            <a:r>
              <a:rPr lang="en-US" sz="2200" dirty="0"/>
              <a:t>If PTA/Friends Group earns over £5k pa they must register as a charity and claim Gift Aid. </a:t>
            </a:r>
            <a:r>
              <a:rPr lang="en-US" sz="2200" dirty="0">
                <a:cs typeface="Leelawadee" panose="020B0502040204020203" pitchFamily="34" charset="-34"/>
              </a:rPr>
              <a:t>Lots of support for PTA’s – </a:t>
            </a:r>
            <a:r>
              <a:rPr lang="en-US" sz="2200" dirty="0" err="1">
                <a:cs typeface="Leelawadee" panose="020B0502040204020203" pitchFamily="34" charset="-34"/>
              </a:rPr>
              <a:t>Parentkind</a:t>
            </a:r>
            <a:r>
              <a:rPr lang="en-US" sz="2200" dirty="0">
                <a:cs typeface="Leelawadee" panose="020B0502040204020203" pitchFamily="34" charset="-34"/>
              </a:rPr>
              <a:t> charity for example</a:t>
            </a:r>
          </a:p>
          <a:p>
            <a:r>
              <a:rPr lang="en-US" sz="2200" dirty="0"/>
              <a:t>Introduce passive income streams – school lottery </a:t>
            </a:r>
          </a:p>
          <a:p>
            <a:r>
              <a:rPr lang="en-US" sz="2200" dirty="0"/>
              <a:t>GASDS allows claims on small donations up to £20 without obtaining a gift aid declaration</a:t>
            </a:r>
          </a:p>
          <a:p>
            <a:endParaRPr lang="en-US" sz="1900" dirty="0"/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5" name="Graphic 4" descr="Pie chart">
            <a:extLst>
              <a:ext uri="{FF2B5EF4-FFF2-40B4-BE49-F238E27FC236}">
                <a16:creationId xmlns:a16="http://schemas.microsoft.com/office/drawing/2014/main" id="{65458527-017F-447E-9A13-E513EC295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937" y="75459"/>
            <a:ext cx="1752599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9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AF913C-4D95-494D-BF3B-EFA044E5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28C5F5-4B03-BB48-8BD3-026EF277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99" y="6095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Grants and Trust Funds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(Low Repeatability)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600F-5273-144E-9D64-36CFA519F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85" y="1649691"/>
            <a:ext cx="8375715" cy="47687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£1.5 billion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available each year for schools to bid for.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 </a:t>
            </a:r>
            <a:r>
              <a:rPr lang="en-GB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4,000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grant funders in the UK, thousands of grants and trusts available on a national, regional and local scale.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are heavily oversubscribed.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Garfield Weston Anniversary Fund received applications from 2,300 schools and charities, totaling £200 million.</a:t>
            </a:r>
          </a:p>
          <a:p>
            <a:endParaRPr lang="en-US" dirty="0">
              <a:solidFill>
                <a:srgbClr val="00478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4780"/>
                </a:solidFill>
              </a:rPr>
              <a:t>They funded </a:t>
            </a:r>
            <a:r>
              <a:rPr lang="en-US" b="1" dirty="0">
                <a:solidFill>
                  <a:srgbClr val="004780"/>
                </a:solidFill>
              </a:rPr>
              <a:t>150 schools </a:t>
            </a:r>
            <a:r>
              <a:rPr lang="en-US" dirty="0">
                <a:solidFill>
                  <a:srgbClr val="004780"/>
                </a:solidFill>
              </a:rPr>
              <a:t>with their </a:t>
            </a:r>
            <a:r>
              <a:rPr lang="en-US" b="1" dirty="0">
                <a:solidFill>
                  <a:srgbClr val="004780"/>
                </a:solidFill>
              </a:rPr>
              <a:t>£11 million</a:t>
            </a:r>
            <a:r>
              <a:rPr lang="en-US" dirty="0">
                <a:solidFill>
                  <a:srgbClr val="004780"/>
                </a:solidFill>
              </a:rPr>
              <a:t>.</a:t>
            </a:r>
          </a:p>
          <a:p>
            <a:endParaRPr lang="en-US" dirty="0">
              <a:solidFill>
                <a:srgbClr val="004780"/>
              </a:solidFill>
            </a:endParaRPr>
          </a:p>
          <a:p>
            <a:pPr marL="0" indent="0">
              <a:buNone/>
            </a:pPr>
            <a:r>
              <a:rPr lang="en-US" sz="3400" dirty="0"/>
              <a:t>But….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Between May and July 2019,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400" b="1" dirty="0">
                <a:solidFill>
                  <a:srgbClr val="FF0000"/>
                </a:solidFill>
              </a:rPr>
              <a:t>46% 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applications to the Big Lottery Reaching Communities Fund were </a:t>
            </a:r>
            <a:r>
              <a:rPr lang="en-US" sz="3500" b="1" dirty="0">
                <a:solidFill>
                  <a:srgbClr val="FF0000"/>
                </a:solidFill>
              </a:rPr>
              <a:t>ineligible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  <a:p>
            <a:endParaRPr lang="en-US" dirty="0"/>
          </a:p>
        </p:txBody>
      </p:sp>
      <p:pic>
        <p:nvPicPr>
          <p:cNvPr id="5" name="Graphic 4" descr="Pie chart">
            <a:extLst>
              <a:ext uri="{FF2B5EF4-FFF2-40B4-BE49-F238E27FC236}">
                <a16:creationId xmlns:a16="http://schemas.microsoft.com/office/drawing/2014/main" id="{E519964C-48A7-4E27-80BB-FEEB8DE6B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455" y="0"/>
            <a:ext cx="1752599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AF913C-4D95-494D-BF3B-EFA044E5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28C5F5-4B03-BB48-8BD3-026EF277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99" y="6095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Grants and Trust Funds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(Low Repeatability)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600F-5273-144E-9D64-36CFA519F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85" y="1649691"/>
            <a:ext cx="8375715" cy="4768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According to the National Lottery the main reason applications are rejected lies in “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failing to show how the lives of beneficiaries will be improved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.“</a:t>
            </a:r>
          </a:p>
          <a:p>
            <a:pPr marL="0" indent="0">
              <a:buNone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 many applicants don't give an explanation about the strategy for achieving change or a clear indication of what they are trying to achieve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.“ Stephen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Pittam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Trust Secretary, Joseph Rowntree Charitable Trust.</a:t>
            </a:r>
          </a:p>
          <a:p>
            <a:pPr marL="0" indent="0">
              <a:buNone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Funders want a cohesive story, including evidence of demand for a charity's services and the outcomes it will create. Very often the latter parts just fall away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." Gilly Green, Head of Grants, Comic Relief.</a:t>
            </a:r>
            <a:endParaRPr lang="en-GB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Graphic 4" descr="Pie chart">
            <a:extLst>
              <a:ext uri="{FF2B5EF4-FFF2-40B4-BE49-F238E27FC236}">
                <a16:creationId xmlns:a16="http://schemas.microsoft.com/office/drawing/2014/main" id="{E519964C-48A7-4E27-80BB-FEEB8DE6B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455" y="0"/>
            <a:ext cx="1752599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4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CB1713A-3823-FC4C-92AF-09855A139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62" y="213064"/>
            <a:ext cx="8852292" cy="6294268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4DD2F41-54AF-4647-A811-BB59CEE7C381}"/>
              </a:ext>
            </a:extLst>
          </p:cNvPr>
          <p:cNvGraphicFramePr/>
          <p:nvPr/>
        </p:nvGraphicFramePr>
        <p:xfrm>
          <a:off x="571631" y="1104704"/>
          <a:ext cx="7933703" cy="298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265B25-41DB-477F-98DC-BAF2DBC251DA}"/>
              </a:ext>
            </a:extLst>
          </p:cNvPr>
          <p:cNvSpPr txBox="1"/>
          <p:nvPr/>
        </p:nvSpPr>
        <p:spPr>
          <a:xfrm>
            <a:off x="2782235" y="291898"/>
            <a:ext cx="4122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Key Features of all Bids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F0C4BC97-5326-41B9-A358-0DA135C59EAD}"/>
              </a:ext>
            </a:extLst>
          </p:cNvPr>
          <p:cNvGraphicFramePr/>
          <p:nvPr/>
        </p:nvGraphicFramePr>
        <p:xfrm>
          <a:off x="719056" y="3572170"/>
          <a:ext cx="7461053" cy="263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FEF7E54A-A259-4BF5-95E0-BB166D7F5BD5}"/>
              </a:ext>
            </a:extLst>
          </p:cNvPr>
          <p:cNvSpPr txBox="1"/>
          <p:nvPr/>
        </p:nvSpPr>
        <p:spPr>
          <a:xfrm>
            <a:off x="912043" y="1345322"/>
            <a:ext cx="199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Funders look for…</a:t>
            </a:r>
            <a:endParaRPr lang="en-GB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8DD98E-72ED-4030-9A30-8922D02507FF}"/>
              </a:ext>
            </a:extLst>
          </p:cNvPr>
          <p:cNvSpPr txBox="1"/>
          <p:nvPr/>
        </p:nvSpPr>
        <p:spPr>
          <a:xfrm>
            <a:off x="912043" y="3639674"/>
            <a:ext cx="219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They shall ask you…</a:t>
            </a:r>
            <a:endParaRPr lang="en-GB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70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21"/>
    </mc:Choice>
    <mc:Fallback xmlns="">
      <p:transition spd="slow" advTm="93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3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25BB6F-7AAF-AC47-A0FF-9632EDDAC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636D-D222-4089-9A20-61E9927DEFA2}"/>
              </a:ext>
            </a:extLst>
          </p:cNvPr>
          <p:cNvSpPr txBox="1"/>
          <p:nvPr/>
        </p:nvSpPr>
        <p:spPr>
          <a:xfrm>
            <a:off x="139959" y="3144417"/>
            <a:ext cx="88174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200" b="1" dirty="0"/>
              <a:t>A BRAVE NEW WORLD</a:t>
            </a:r>
          </a:p>
          <a:p>
            <a:pPr algn="ctr"/>
            <a:r>
              <a:rPr lang="en-US" sz="3200" b="1" dirty="0"/>
              <a:t>Kickstarting Income Generation</a:t>
            </a:r>
          </a:p>
          <a:p>
            <a:pPr algn="ctr"/>
            <a:r>
              <a:rPr lang="en-US" sz="2400" b="1" dirty="0"/>
              <a:t>Justin Smith </a:t>
            </a:r>
            <a:r>
              <a:rPr lang="en-US" sz="2400" b="1" dirty="0" err="1"/>
              <a:t>MInstF</a:t>
            </a:r>
            <a:endParaRPr lang="en-US" sz="2400" b="1" dirty="0"/>
          </a:p>
          <a:p>
            <a:pPr algn="ctr"/>
            <a:r>
              <a:rPr lang="en-US" sz="2400" b="1" dirty="0"/>
              <a:t>ISBL Fellow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endParaRPr lang="en-GB" dirty="0"/>
          </a:p>
        </p:txBody>
      </p:sp>
      <p:pic>
        <p:nvPicPr>
          <p:cNvPr id="1028" name="Picture 4" descr="Contact - EXETER CONSORTIUM | Teaching School Alliance | Devon">
            <a:extLst>
              <a:ext uri="{FF2B5EF4-FFF2-40B4-BE49-F238E27FC236}">
                <a16:creationId xmlns:a16="http://schemas.microsoft.com/office/drawing/2014/main" id="{CE55B8F7-1BFC-4E4B-89D0-DB4B2A474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58" y="5523118"/>
            <a:ext cx="31242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39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AF913C-4D95-494D-BF3B-EFA044E5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4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28C5F5-4B03-BB48-8BD3-026EF277B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Sources of Grant Funding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600F-5273-144E-9D64-36CFA519F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1) </a:t>
            </a:r>
            <a:r>
              <a:rPr lang="en-US" sz="2500" dirty="0">
                <a:solidFill>
                  <a:srgbClr val="0070C0"/>
                </a:solidFill>
              </a:rPr>
              <a:t>Grant Finder Websites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(paid subscription service, updated regularly, easy to use filters):</a:t>
            </a:r>
          </a:p>
          <a:p>
            <a:pPr marL="0" indent="0">
              <a:buNone/>
            </a:pP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Funded (Community Inspired)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Arro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Pebble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Grants4schools.info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www.idoxgrantfinder.co.uk</a:t>
            </a:r>
          </a:p>
          <a:p>
            <a:pPr marL="0" indent="0">
              <a:buNone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2) </a:t>
            </a:r>
            <a:r>
              <a:rPr lang="en-US" sz="2500" dirty="0">
                <a:solidFill>
                  <a:srgbClr val="0070C0"/>
                </a:solidFill>
              </a:rPr>
              <a:t>Local services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(free to access but are they updated regularly?):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6310CF-48C8-4D42-B3D6-052971C70940}"/>
              </a:ext>
            </a:extLst>
          </p:cNvPr>
          <p:cNvSpPr txBox="1"/>
          <p:nvPr/>
        </p:nvSpPr>
        <p:spPr>
          <a:xfrm>
            <a:off x="151215" y="1046289"/>
            <a:ext cx="3116131" cy="5371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eelawadee" panose="020B0502040204020203" pitchFamily="34" charset="-34"/>
                <a:cs typeface="Leelawadee" panose="020B0502040204020203" pitchFamily="34" charset="-34"/>
              </a:rPr>
              <a:t>They build an urgent and attractive case for support: a clear demonstrable need and evidence to back that up. Photos/video/surveys/ data/pilot projects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eelawadee" panose="020B0502040204020203" pitchFamily="34" charset="-34"/>
                <a:cs typeface="Leelawadee" panose="020B0502040204020203" pitchFamily="34" charset="-34"/>
              </a:rPr>
              <a:t>They convey a positive image (generally!). Positive, energetic campaigns with a clear sense of direction and a visible end game are the most likely to succeed.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eelawadee" panose="020B0502040204020203" pitchFamily="34" charset="-34"/>
                <a:cs typeface="Leelawadee" panose="020B0502040204020203" pitchFamily="34" charset="-34"/>
              </a:rPr>
              <a:t>The engage emotionally with the audience.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3" name="Picture 2" descr="A picture containing nature, fire, person, standing&#10;&#10;Description automatically generated">
            <a:extLst>
              <a:ext uri="{FF2B5EF4-FFF2-40B4-BE49-F238E27FC236}">
                <a16:creationId xmlns:a16="http://schemas.microsoft.com/office/drawing/2014/main" id="{96F8B3B9-F6D7-4FB5-AEB0-4DBD8CC8C9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l="15791" r="40838" b="-1"/>
          <a:stretch/>
        </p:blipFill>
        <p:spPr>
          <a:xfrm>
            <a:off x="4054396" y="1046289"/>
            <a:ext cx="4514498" cy="4762175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F2D3D3-8640-4BE2-A917-DBB16BD815D7}"/>
              </a:ext>
            </a:extLst>
          </p:cNvPr>
          <p:cNvSpPr txBox="1"/>
          <p:nvPr/>
        </p:nvSpPr>
        <p:spPr>
          <a:xfrm>
            <a:off x="151216" y="151631"/>
            <a:ext cx="3496552" cy="8123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Building a fan base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E764F9-AC06-431F-83B5-0AFEC6915439}"/>
              </a:ext>
            </a:extLst>
          </p:cNvPr>
          <p:cNvSpPr txBox="1"/>
          <p:nvPr/>
        </p:nvSpPr>
        <p:spPr>
          <a:xfrm>
            <a:off x="4572000" y="1431219"/>
            <a:ext cx="3602293" cy="3813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Charities attract £46bn each year, £12bn going towards initiatives supporting young people.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60% of us support charities!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Why??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5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51"/>
    </mc:Choice>
    <mc:Fallback xmlns="">
      <p:transition spd="slow" advTm="103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F2D3D3-8640-4BE2-A917-DBB16BD815D7}"/>
              </a:ext>
            </a:extLst>
          </p:cNvPr>
          <p:cNvSpPr txBox="1"/>
          <p:nvPr/>
        </p:nvSpPr>
        <p:spPr>
          <a:xfrm>
            <a:off x="371507" y="104842"/>
            <a:ext cx="3627421" cy="1177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310CF-48C8-4D42-B3D6-052971C70940}"/>
              </a:ext>
            </a:extLst>
          </p:cNvPr>
          <p:cNvSpPr txBox="1"/>
          <p:nvPr/>
        </p:nvSpPr>
        <p:spPr>
          <a:xfrm>
            <a:off x="51824" y="136373"/>
            <a:ext cx="3967842" cy="4298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They demonstrate impact and value. Identifiable outcomes expected by grant funders and community donors.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They facilitate help and donor support. Ask for volunteers! Reactive website enabling online donations &amp; gift aid. Platforms such as Pebble’s </a:t>
            </a:r>
            <a:r>
              <a:rPr lang="en-US" sz="20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Arro</a:t>
            </a: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 system.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They market their campaigns effectively. There is a clear synergy between income generation and marketing – the more effectively you can broadcast your message, the greater likelihood of success. Invest time and effort in your marketing strategy</a:t>
            </a:r>
            <a:r>
              <a:rPr lang="en-US" sz="1900" dirty="0">
                <a:latin typeface="Leelawadee" panose="020B0502040204020203" pitchFamily="34" charset="-34"/>
                <a:cs typeface="Leelawadee" panose="020B0502040204020203" pitchFamily="34" charset="-34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07079-42F4-4E71-934A-561B9BCC10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51" r="13979"/>
          <a:stretch/>
        </p:blipFill>
        <p:spPr>
          <a:xfrm>
            <a:off x="5392940" y="3124784"/>
            <a:ext cx="3751061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FCB64D-BDA5-4265-A98E-30EACB230E46}"/>
              </a:ext>
            </a:extLst>
          </p:cNvPr>
          <p:cNvSpPr txBox="1"/>
          <p:nvPr/>
        </p:nvSpPr>
        <p:spPr>
          <a:xfrm>
            <a:off x="5392940" y="773451"/>
            <a:ext cx="26828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Building a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fan base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17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54"/>
    </mc:Choice>
    <mc:Fallback xmlns="">
      <p:transition spd="slow" advTm="60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0CA97-4476-47CA-8151-51BDFC641134}"/>
              </a:ext>
            </a:extLst>
          </p:cNvPr>
          <p:cNvSpPr txBox="1"/>
          <p:nvPr/>
        </p:nvSpPr>
        <p:spPr>
          <a:xfrm>
            <a:off x="1097280" y="685797"/>
            <a:ext cx="3154680" cy="282416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Donor Motivation  – why would they give?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 marL="28575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 marL="28575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 marL="28575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 marL="28575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E4CD6-A9B4-4A69-9F9C-960EE764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546" b="-2"/>
          <a:stretch/>
        </p:blipFill>
        <p:spPr>
          <a:xfrm>
            <a:off x="4824962" y="3536343"/>
            <a:ext cx="4164890" cy="25566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62D4B5-CE0B-415B-A1F7-E5097DFA0D60}"/>
              </a:ext>
            </a:extLst>
          </p:cNvPr>
          <p:cNvSpPr txBox="1"/>
          <p:nvPr/>
        </p:nvSpPr>
        <p:spPr>
          <a:xfrm>
            <a:off x="4637093" y="290472"/>
            <a:ext cx="435275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Rational</a:t>
            </a: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In a habit of giving = parental donations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Community connection =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Want to make a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Belief in the cause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Tax benefits – CSR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2CA7E-5277-469C-BBFB-71174F42A5B6}"/>
              </a:ext>
            </a:extLst>
          </p:cNvPr>
          <p:cNvSpPr txBox="1"/>
          <p:nvPr/>
        </p:nvSpPr>
        <p:spPr>
          <a:xfrm>
            <a:off x="824104" y="3783724"/>
            <a:ext cx="3788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Emotive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Because of nostalgia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A need for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A sense of duty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Genuine </a:t>
            </a:r>
            <a:r>
              <a:rPr lang="en-US" sz="20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altriusm</a:t>
            </a:r>
            <a:endParaRPr lang="en-US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5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04"/>
    </mc:Choice>
    <mc:Fallback xmlns="">
      <p:transition spd="slow" advTm="172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DB62C2-AFE3-4B02-ABBB-A0B13F075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26" b="5734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F913C-4D95-494D-BF3B-EFA044E523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153" r="-2" b="-2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1656BA-64B9-4CE6-9E82-A3D87B0E4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47" y="2444022"/>
            <a:ext cx="3910137" cy="41617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Assemble a 2 page </a:t>
            </a:r>
            <a:r>
              <a:rPr lang="en-US" sz="20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Case for Support.</a:t>
            </a:r>
          </a:p>
          <a:p>
            <a:pPr marL="0" indent="0">
              <a:buNone/>
            </a:pP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This should enable you to answer the key questions any donor or grant funder will ask:</a:t>
            </a:r>
          </a:p>
          <a:p>
            <a:pPr marL="0" indent="0" algn="ctr">
              <a:buNone/>
            </a:pPr>
            <a:endParaRPr lang="en-US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r>
              <a:rPr lang="en-US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Essentials</a:t>
            </a:r>
          </a:p>
          <a:p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What</a:t>
            </a:r>
          </a:p>
          <a:p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Why</a:t>
            </a:r>
          </a:p>
          <a:p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How </a:t>
            </a:r>
          </a:p>
          <a:p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When</a:t>
            </a:r>
          </a:p>
          <a:p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Impact</a:t>
            </a:r>
          </a:p>
          <a:p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Evidence</a:t>
            </a:r>
            <a:endParaRPr lang="en-GB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44538-14D8-4AC6-9AFD-CE5F5E9715A2}"/>
              </a:ext>
            </a:extLst>
          </p:cNvPr>
          <p:cNvSpPr txBox="1"/>
          <p:nvPr/>
        </p:nvSpPr>
        <p:spPr>
          <a:xfrm>
            <a:off x="178676" y="252247"/>
            <a:ext cx="38263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Storytelling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The key to everything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FC481-13C1-456F-82BB-6E87E51E6400}"/>
              </a:ext>
            </a:extLst>
          </p:cNvPr>
          <p:cNvSpPr txBox="1"/>
          <p:nvPr/>
        </p:nvSpPr>
        <p:spPr>
          <a:xfrm>
            <a:off x="3783724" y="3647090"/>
            <a:ext cx="510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DF028-0A2E-4860-BCF5-5F66E666A359}"/>
              </a:ext>
            </a:extLst>
          </p:cNvPr>
          <p:cNvSpPr txBox="1"/>
          <p:nvPr/>
        </p:nvSpPr>
        <p:spPr>
          <a:xfrm>
            <a:off x="4676445" y="3419959"/>
            <a:ext cx="391370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A Sprinkle of Stardust</a:t>
            </a:r>
          </a:p>
          <a:p>
            <a:endParaRPr lang="en-US" sz="20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" panose="020B0502040204020203" pitchFamily="34" charset="-34"/>
                <a:cs typeface="Leelawadee" panose="020B0502040204020203" pitchFamily="34" charset="-34"/>
              </a:rPr>
              <a:t>Show, don’t tell – experiences?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" panose="020B0502040204020203" pitchFamily="34" charset="-34"/>
                <a:cs typeface="Leelawadee" panose="020B0502040204020203" pitchFamily="34" charset="-34"/>
              </a:rPr>
              <a:t>Video clips to bring to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" panose="020B0502040204020203" pitchFamily="34" charset="-34"/>
                <a:cs typeface="Leelawadee" panose="020B0502040204020203" pitchFamily="34" charset="-34"/>
              </a:rPr>
              <a:t>Case studies – children not widgets!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" panose="020B0502040204020203" pitchFamily="34" charset="-34"/>
                <a:cs typeface="Leelawadee" panose="020B0502040204020203" pitchFamily="34" charset="-34"/>
              </a:rPr>
              <a:t>Write from the heart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sz="2000" b="1" dirty="0"/>
          </a:p>
          <a:p>
            <a:endParaRPr lang="en-GB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6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52"/>
    </mc:Choice>
    <mc:Fallback xmlns="">
      <p:transition spd="slow" advTm="61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AF913C-4D95-494D-BF3B-EFA044E5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D3E31A-CBFA-45BE-BC74-480B2CBFD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3553"/>
            <a:ext cx="8229600" cy="53355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600" dirty="0"/>
              <a:t>Bite Size Videos on all aspects of fundraising from</a:t>
            </a:r>
          </a:p>
          <a:p>
            <a:pPr marL="0" indent="0" algn="ctr">
              <a:buNone/>
            </a:pPr>
            <a:r>
              <a:rPr lang="en-US" sz="2600" dirty="0"/>
              <a:t>crowdfunding to bid writing!</a:t>
            </a:r>
          </a:p>
          <a:p>
            <a:pPr marL="0" indent="0" algn="ctr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Email me for resources and templates!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Justin Smith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Chameleon Training and Consultancy</a:t>
            </a:r>
          </a:p>
          <a:p>
            <a:endParaRPr lang="en-US" sz="2100" b="1" dirty="0"/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justin@chameleon-training.co.uk</a:t>
            </a:r>
          </a:p>
          <a:p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www.chameleon-training.co.uk</a:t>
            </a:r>
          </a:p>
          <a:p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07877883023 /@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jus_chameleon</a:t>
            </a:r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2EAC9-7497-4A3B-A21C-43096EC94480}"/>
              </a:ext>
            </a:extLst>
          </p:cNvPr>
          <p:cNvSpPr/>
          <p:nvPr/>
        </p:nvSpPr>
        <p:spPr>
          <a:xfrm>
            <a:off x="3446956" y="113823"/>
            <a:ext cx="2942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</a:rPr>
              <a:t>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3F4EA9-2C9D-4E0F-804C-17C910157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227" y="3138906"/>
            <a:ext cx="1839978" cy="1307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DF4CE-9309-4FA5-9B50-807F7166F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53" y="5340388"/>
            <a:ext cx="1745382" cy="1307352"/>
          </a:xfrm>
          <a:prstGeom prst="rect">
            <a:avLst/>
          </a:prstGeom>
        </p:spPr>
      </p:pic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9D489953-511E-469B-9019-A2B474473A60}"/>
              </a:ext>
            </a:extLst>
          </p:cNvPr>
          <p:cNvSpPr/>
          <p:nvPr/>
        </p:nvSpPr>
        <p:spPr>
          <a:xfrm>
            <a:off x="2411675" y="664633"/>
            <a:ext cx="3893269" cy="1307353"/>
          </a:xfrm>
          <a:prstGeom prst="irregularSeal2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AVAILABLE NOW! </a:t>
            </a:r>
            <a:endParaRPr lang="en-GB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A61C1-15CA-4072-A2D6-22960B436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622" y="4643323"/>
            <a:ext cx="1668148" cy="69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31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981AA0-FE54-0644-948B-A173C61B5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962EFF-6C40-4C81-9DE9-35E916522987}"/>
              </a:ext>
            </a:extLst>
          </p:cNvPr>
          <p:cNvSpPr txBox="1"/>
          <p:nvPr/>
        </p:nvSpPr>
        <p:spPr>
          <a:xfrm>
            <a:off x="2964730" y="4911364"/>
            <a:ext cx="321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THANK YOU!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49133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AF913C-4D95-494D-BF3B-EFA044E523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0434" r="2" b="2"/>
          <a:stretch/>
        </p:blipFill>
        <p:spPr>
          <a:xfrm>
            <a:off x="4562839" y="-168316"/>
            <a:ext cx="4695998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Picture 2" descr="A close up of a hand on a computer keyboard&#10;&#10;Description automatically generated">
            <a:extLst>
              <a:ext uri="{FF2B5EF4-FFF2-40B4-BE49-F238E27FC236}">
                <a16:creationId xmlns:a16="http://schemas.microsoft.com/office/drawing/2014/main" id="{F152C319-4B06-4418-8BE9-C2632E6EAB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776" r="8114" b="-2"/>
          <a:stretch/>
        </p:blipFill>
        <p:spPr>
          <a:xfrm>
            <a:off x="5742744" y="92936"/>
            <a:ext cx="3090601" cy="2773269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2D7191-AEC1-4B6E-9F80-3DB6429FE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8" y="910406"/>
            <a:ext cx="7625853" cy="567893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100" dirty="0">
                <a:solidFill>
                  <a:srgbClr val="000000"/>
                </a:solidFill>
              </a:rPr>
              <a:t>£1.8bn pa collectively generated by schools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dirty="0">
                <a:solidFill>
                  <a:srgbClr val="000000"/>
                </a:solidFill>
              </a:rPr>
              <a:t>in England each year through income generation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dirty="0">
                <a:solidFill>
                  <a:srgbClr val="000000"/>
                </a:solidFill>
              </a:rPr>
              <a:t>activities.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100" dirty="0">
                <a:solidFill>
                  <a:srgbClr val="000000"/>
                </a:solidFill>
              </a:rPr>
              <a:t>£46bn pa generated by the charity sector, 30% of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dirty="0">
                <a:solidFill>
                  <a:srgbClr val="000000"/>
                </a:solidFill>
              </a:rPr>
              <a:t>which improves the lives of children.  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100" dirty="0">
                <a:solidFill>
                  <a:srgbClr val="000000"/>
                </a:solidFill>
              </a:rPr>
              <a:t>However,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100" dirty="0">
                <a:solidFill>
                  <a:srgbClr val="000000"/>
                </a:solidFill>
              </a:rPr>
              <a:t>Only 2% SBMs felt they had the resources and skills needed to raise extra funds. </a:t>
            </a:r>
            <a:r>
              <a:rPr lang="en-US" sz="1500" dirty="0">
                <a:solidFill>
                  <a:srgbClr val="000000"/>
                </a:solidFill>
              </a:rPr>
              <a:t>(Survey, Pebble 2017)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100" dirty="0">
                <a:solidFill>
                  <a:srgbClr val="000000"/>
                </a:solidFill>
              </a:rPr>
              <a:t>Grant Funding remains the traditional solution for schools, but many applications are unsuccessful. A more creative approach is needed.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100" dirty="0">
                <a:solidFill>
                  <a:srgbClr val="000000"/>
                </a:solidFill>
              </a:rPr>
              <a:t>Covid-19 impact is far reaching with national grant funders impacted. An </a:t>
            </a:r>
            <a:r>
              <a:rPr lang="en-US" sz="2100" u="sng" dirty="0">
                <a:solidFill>
                  <a:srgbClr val="000000"/>
                </a:solidFill>
              </a:rPr>
              <a:t>over reliance </a:t>
            </a:r>
            <a:r>
              <a:rPr lang="en-US" sz="2100" dirty="0">
                <a:solidFill>
                  <a:srgbClr val="000000"/>
                </a:solidFill>
              </a:rPr>
              <a:t>on grant funding and events should be avoided by schools.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66DAC-57F9-40ED-9DC4-E4B2CBD4FB51}"/>
              </a:ext>
            </a:extLst>
          </p:cNvPr>
          <p:cNvSpPr txBox="1"/>
          <p:nvPr/>
        </p:nvSpPr>
        <p:spPr>
          <a:xfrm>
            <a:off x="479378" y="387185"/>
            <a:ext cx="417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The Fundraising Landscape</a:t>
            </a:r>
            <a:endParaRPr lang="en-GB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7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7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49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874" y="-478"/>
            <a:ext cx="5065739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: Shape 51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4790210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30421-69AF-4557-8BEB-2A7DA745BCA8}"/>
              </a:ext>
            </a:extLst>
          </p:cNvPr>
          <p:cNvSpPr txBox="1"/>
          <p:nvPr/>
        </p:nvSpPr>
        <p:spPr>
          <a:xfrm>
            <a:off x="525342" y="3522341"/>
            <a:ext cx="3043380" cy="22494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latin typeface="+mj-lt"/>
                <a:ea typeface="+mj-ea"/>
                <a:cs typeface="+mj-cs"/>
              </a:rPr>
              <a:t>DON’T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latin typeface="+mj-lt"/>
                <a:ea typeface="+mj-ea"/>
                <a:cs typeface="+mj-cs"/>
              </a:rPr>
              <a:t>PANIC!!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7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835DE5-6C19-4205-AF2C-B48497134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0" r="2640" b="1"/>
          <a:stretch/>
        </p:blipFill>
        <p:spPr>
          <a:xfrm>
            <a:off x="4572000" y="235669"/>
            <a:ext cx="4535192" cy="3739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F913C-4D95-494D-BF3B-EFA044E52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0" r="-3" b="-3"/>
          <a:stretch/>
        </p:blipFill>
        <p:spPr>
          <a:xfrm>
            <a:off x="5618331" y="3845724"/>
            <a:ext cx="3123589" cy="21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2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AF913C-4D95-494D-BF3B-EFA044E5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56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F2D3D3-8640-4BE2-A917-DBB16BD815D7}"/>
              </a:ext>
            </a:extLst>
          </p:cNvPr>
          <p:cNvSpPr txBox="1"/>
          <p:nvPr/>
        </p:nvSpPr>
        <p:spPr>
          <a:xfrm>
            <a:off x="586408" y="268708"/>
            <a:ext cx="7858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INSTEAD….TAKE CONTROL!</a:t>
            </a:r>
          </a:p>
          <a:p>
            <a:pPr algn="ctr"/>
            <a:endParaRPr lang="en-GB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GB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An income generation strategy should sit alongside and support your whole school development plan</a:t>
            </a:r>
          </a:p>
          <a:p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755C5-DAB8-479F-9209-3BBA58A2A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59" y="2748229"/>
            <a:ext cx="78581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AF913C-4D95-494D-BF3B-EFA044E5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30CA97-4476-47CA-8151-51BDFC641134}"/>
              </a:ext>
            </a:extLst>
          </p:cNvPr>
          <p:cNvSpPr txBox="1"/>
          <p:nvPr/>
        </p:nvSpPr>
        <p:spPr>
          <a:xfrm>
            <a:off x="380412" y="471340"/>
            <a:ext cx="7588577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Fundraising in a Crisis  – what have we learnt?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3200" b="1" dirty="0"/>
              <a:t>Communication</a:t>
            </a:r>
          </a:p>
          <a:p>
            <a:r>
              <a:rPr lang="en-GB" sz="3200" b="1" dirty="0"/>
              <a:t>Is KING!</a:t>
            </a:r>
          </a:p>
          <a:p>
            <a:endParaRPr lang="en-GB" sz="3200" b="1" dirty="0"/>
          </a:p>
          <a:p>
            <a:r>
              <a:rPr lang="en-GB" sz="2400" b="1" dirty="0"/>
              <a:t>How can you keep people </a:t>
            </a:r>
          </a:p>
          <a:p>
            <a:r>
              <a:rPr lang="en-GB" sz="2400" b="1" dirty="0"/>
              <a:t>Informed?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r>
              <a:rPr lang="en-GB" sz="2000" dirty="0"/>
              <a:t>Consider introducing a “</a:t>
            </a:r>
            <a:r>
              <a:rPr lang="en-GB" sz="2000" b="1" i="1" dirty="0"/>
              <a:t>Supporters Newsletter” </a:t>
            </a:r>
            <a:endParaRPr lang="en-GB" sz="2000" dirty="0"/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/>
              <a:t>Introduce</a:t>
            </a:r>
            <a:r>
              <a:rPr lang="en-GB" sz="2000" dirty="0"/>
              <a:t> new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/>
              <a:t>Update</a:t>
            </a:r>
            <a:r>
              <a:rPr lang="en-GB" sz="2000" dirty="0"/>
              <a:t> on progress of existing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/>
              <a:t>Inform</a:t>
            </a:r>
            <a:r>
              <a:rPr lang="en-GB" sz="2000" dirty="0"/>
              <a:t> of upcoming events, initiatives and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/>
              <a:t>Persuade</a:t>
            </a:r>
            <a:r>
              <a:rPr lang="en-GB" sz="2000" dirty="0"/>
              <a:t> and encourage donations/call to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/>
              <a:t>Celebrate</a:t>
            </a:r>
            <a:r>
              <a:rPr lang="en-GB" sz="2000" dirty="0"/>
              <a:t> success and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9135B9-089C-4856-A02E-F1C833E7A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289" y="1428714"/>
            <a:ext cx="4446112" cy="23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AF913C-4D95-494D-BF3B-EFA044E5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30CA97-4476-47CA-8151-51BDFC641134}"/>
              </a:ext>
            </a:extLst>
          </p:cNvPr>
          <p:cNvSpPr txBox="1"/>
          <p:nvPr/>
        </p:nvSpPr>
        <p:spPr>
          <a:xfrm>
            <a:off x="537328" y="245097"/>
            <a:ext cx="7998465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Fundraising in a Crisis – what have we learnt?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Digitise Your Fundraising</a:t>
            </a:r>
            <a:r>
              <a:rPr lang="en-GB" sz="20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Your website is the primary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Introduce “Our Projects” or “Support Us” tab on home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Facilitate on-line donations and gift aid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Include downloadable key facts about your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Demonstrate the impact each donation can have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Manage Your Social Media</a:t>
            </a:r>
            <a:r>
              <a:rPr lang="en-GB" sz="20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Post updates, keep supporters involved and informed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Consider short campaign videos: </a:t>
            </a:r>
            <a:r>
              <a:rPr lang="en-GB" sz="1700" dirty="0">
                <a:hlinkClick r:id="rId3"/>
              </a:rPr>
              <a:t>https://www.crowdfunder.co.uk/brooke-school-play-area</a:t>
            </a:r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Perhaps sketch out a storyboard for your campaign?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8F9A7-9E28-42D5-AAD0-75D4D8EAF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823" y="923827"/>
            <a:ext cx="4111970" cy="155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AF913C-4D95-494D-BF3B-EFA044E5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Image result for john stuart mill quotes">
            <a:extLst>
              <a:ext uri="{FF2B5EF4-FFF2-40B4-BE49-F238E27FC236}">
                <a16:creationId xmlns:a16="http://schemas.microsoft.com/office/drawing/2014/main" id="{8B4C54F4-B68F-476F-B681-B5F5D08BC3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26" y="324432"/>
            <a:ext cx="7130050" cy="517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86823B-552A-44B5-A5A9-136F95DDE459}"/>
              </a:ext>
            </a:extLst>
          </p:cNvPr>
          <p:cNvSpPr txBox="1"/>
          <p:nvPr/>
        </p:nvSpPr>
        <p:spPr>
          <a:xfrm>
            <a:off x="136431" y="5649573"/>
            <a:ext cx="85468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Your best ambassadors and advocates are your students and staff</a:t>
            </a:r>
          </a:p>
          <a:p>
            <a:pPr algn="ctr"/>
            <a:r>
              <a:rPr lang="en-GB" sz="2100" dirty="0"/>
              <a:t>Engage, inspire and motivate them first</a:t>
            </a:r>
          </a:p>
        </p:txBody>
      </p:sp>
    </p:spTree>
    <p:extLst>
      <p:ext uri="{BB962C8B-B14F-4D97-AF65-F5344CB8AC3E}">
        <p14:creationId xmlns:p14="http://schemas.microsoft.com/office/powerpoint/2010/main" val="373787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9F03DE-0745-D44E-92A8-B334CD3A2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55F405F-03B4-4F9B-8730-5096B295CA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398917"/>
              </p:ext>
            </p:extLst>
          </p:nvPr>
        </p:nvGraphicFramePr>
        <p:xfrm>
          <a:off x="-193250" y="593888"/>
          <a:ext cx="8229600" cy="6165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7535C67-5B2F-4D54-A47D-68391244A9A1}"/>
              </a:ext>
            </a:extLst>
          </p:cNvPr>
          <p:cNvSpPr txBox="1"/>
          <p:nvPr/>
        </p:nvSpPr>
        <p:spPr>
          <a:xfrm>
            <a:off x="2134041" y="98983"/>
            <a:ext cx="357501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ucida Fax" panose="02060602050505020204" pitchFamily="18" charset="0"/>
              </a:rPr>
              <a:t>Wheel of Fortune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6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3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3.2|26.1|3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|3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5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1845</Words>
  <Application>Microsoft Office PowerPoint</Application>
  <PresentationFormat>On-screen Show (4:3)</PresentationFormat>
  <Paragraphs>320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Courier New</vt:lpstr>
      <vt:lpstr>Leelawadee</vt:lpstr>
      <vt:lpstr>Lucida Fax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the basics right</vt:lpstr>
      <vt:lpstr>Example SWOT </vt:lpstr>
      <vt:lpstr>Crowdfunding (High Repeatability) </vt:lpstr>
      <vt:lpstr>Lettings and Facility Hire (High Repeatability)</vt:lpstr>
      <vt:lpstr>Sponsorship and Business Engagement (High Repeatability)</vt:lpstr>
      <vt:lpstr>Alumni Engagement (Medium Repeatability)</vt:lpstr>
      <vt:lpstr>Donations and Gift Aid (High Repeatability)</vt:lpstr>
      <vt:lpstr>Grants and Trust Funds (Low Repeatability) </vt:lpstr>
      <vt:lpstr>Grants and Trust Funds (Low Repeatability) </vt:lpstr>
      <vt:lpstr>PowerPoint Presentation</vt:lpstr>
      <vt:lpstr>Sources of Grant 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Smith</dc:creator>
  <cp:lastModifiedBy>Justin Smith</cp:lastModifiedBy>
  <cp:revision>54</cp:revision>
  <dcterms:created xsi:type="dcterms:W3CDTF">2020-05-01T11:05:13Z</dcterms:created>
  <dcterms:modified xsi:type="dcterms:W3CDTF">2021-01-29T13:50:12Z</dcterms:modified>
</cp:coreProperties>
</file>