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311" r:id="rId3"/>
    <p:sldId id="283" r:id="rId4"/>
    <p:sldId id="296" r:id="rId5"/>
    <p:sldId id="332" r:id="rId6"/>
    <p:sldId id="312" r:id="rId7"/>
    <p:sldId id="295" r:id="rId8"/>
    <p:sldId id="313" r:id="rId9"/>
    <p:sldId id="315" r:id="rId10"/>
    <p:sldId id="317" r:id="rId11"/>
    <p:sldId id="318" r:id="rId12"/>
    <p:sldId id="319" r:id="rId13"/>
    <p:sldId id="346" r:id="rId14"/>
    <p:sldId id="334" r:id="rId15"/>
    <p:sldId id="316" r:id="rId16"/>
    <p:sldId id="337" r:id="rId17"/>
    <p:sldId id="341" r:id="rId18"/>
    <p:sldId id="323" r:id="rId19"/>
    <p:sldId id="304" r:id="rId20"/>
    <p:sldId id="342" r:id="rId21"/>
    <p:sldId id="338" r:id="rId22"/>
    <p:sldId id="326" r:id="rId23"/>
    <p:sldId id="343" r:id="rId24"/>
    <p:sldId id="259" r:id="rId25"/>
    <p:sldId id="260" r:id="rId26"/>
    <p:sldId id="285" r:id="rId27"/>
    <p:sldId id="286" r:id="rId28"/>
    <p:sldId id="268" r:id="rId29"/>
    <p:sldId id="269" r:id="rId30"/>
    <p:sldId id="270" r:id="rId31"/>
    <p:sldId id="271" r:id="rId32"/>
    <p:sldId id="266" r:id="rId33"/>
    <p:sldId id="327" r:id="rId34"/>
    <p:sldId id="331" r:id="rId35"/>
    <p:sldId id="344" r:id="rId36"/>
    <p:sldId id="333" r:id="rId37"/>
    <p:sldId id="267" r:id="rId38"/>
    <p:sldId id="339" r:id="rId39"/>
    <p:sldId id="340" r:id="rId40"/>
    <p:sldId id="328" r:id="rId41"/>
    <p:sldId id="288" r:id="rId42"/>
    <p:sldId id="289" r:id="rId43"/>
    <p:sldId id="290" r:id="rId44"/>
    <p:sldId id="291" r:id="rId45"/>
    <p:sldId id="347" r:id="rId46"/>
    <p:sldId id="329" r:id="rId47"/>
    <p:sldId id="330" r:id="rId48"/>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3" d="100"/>
          <a:sy n="63" d="100"/>
        </p:scale>
        <p:origin x="840"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2028E88-B3A4-4F4D-BC13-1B42B3E3B6BB}" type="datetimeFigureOut">
              <a:rPr lang="en-GB" smtClean="0"/>
              <a:t>20/06/2023</a:t>
            </a:fld>
            <a:endParaRPr lang="en-GB"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GB"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37742E5-98CE-4E4D-A3D7-D9E68D8DD8A2}" type="slidenum">
              <a:rPr lang="en-GB" smtClean="0"/>
              <a:t>‹#›</a:t>
            </a:fld>
            <a:endParaRPr lang="en-GB" dirty="0"/>
          </a:p>
        </p:txBody>
      </p:sp>
    </p:spTree>
    <p:extLst>
      <p:ext uri="{BB962C8B-B14F-4D97-AF65-F5344CB8AC3E}">
        <p14:creationId xmlns:p14="http://schemas.microsoft.com/office/powerpoint/2010/main" val="22417497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315113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69295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155165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2028E88-B3A4-4F4D-BC13-1B42B3E3B6BB}" type="datetimeFigureOut">
              <a:rPr lang="en-GB" smtClean="0"/>
              <a:t>20/06/2023</a:t>
            </a:fld>
            <a:endParaRPr lang="en-GB"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8604504" y="5212080"/>
            <a:ext cx="2112264" cy="228600"/>
          </a:xfrm>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2231472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160744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71663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298552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7742E5-98CE-4E4D-A3D7-D9E68D8DD8A2}" type="slidenum">
              <a:rPr lang="en-GB" smtClean="0"/>
              <a:t>‹#›</a:t>
            </a:fld>
            <a:endParaRPr lang="en-GB" dirty="0"/>
          </a:p>
        </p:txBody>
      </p:sp>
    </p:spTree>
    <p:extLst>
      <p:ext uri="{BB962C8B-B14F-4D97-AF65-F5344CB8AC3E}">
        <p14:creationId xmlns:p14="http://schemas.microsoft.com/office/powerpoint/2010/main" val="80980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2028E88-B3A4-4F4D-BC13-1B42B3E3B6BB}" type="datetimeFigureOut">
              <a:rPr lang="en-GB" smtClean="0"/>
              <a:t>20/06/2023</a:t>
            </a:fld>
            <a:endParaRPr lang="en-GB" dirty="0"/>
          </a:p>
        </p:txBody>
      </p:sp>
      <p:sp>
        <p:nvSpPr>
          <p:cNvPr id="9" name="Footer Placeholder 8"/>
          <p:cNvSpPr>
            <a:spLocks noGrp="1"/>
          </p:cNvSpPr>
          <p:nvPr>
            <p:ph type="ftr" sz="quarter" idx="11"/>
          </p:nvPr>
        </p:nvSpPr>
        <p:spPr/>
        <p:txBody>
          <a:bodyPr/>
          <a:lstStyle>
            <a:lvl1pPr algn="r">
              <a:defRPr/>
            </a:lvl1pPr>
          </a:lstStyle>
          <a:p>
            <a:endParaRPr lang="en-GB" dirty="0"/>
          </a:p>
        </p:txBody>
      </p:sp>
      <p:sp>
        <p:nvSpPr>
          <p:cNvPr id="11" name="Slide Number Placeholder 10"/>
          <p:cNvSpPr>
            <a:spLocks noGrp="1"/>
          </p:cNvSpPr>
          <p:nvPr>
            <p:ph type="sldNum" sz="quarter" idx="12"/>
          </p:nvPr>
        </p:nvSpPr>
        <p:spPr>
          <a:xfrm>
            <a:off x="10396728" y="6227064"/>
            <a:ext cx="1463040" cy="256032"/>
          </a:xfrm>
        </p:spPr>
        <p:txBody>
          <a:bodyPr/>
          <a:lstStyle/>
          <a:p>
            <a:fld id="{B37742E5-98CE-4E4D-A3D7-D9E68D8DD8A2}" type="slidenum">
              <a:rPr lang="en-GB" smtClean="0"/>
              <a:t>‹#›</a:t>
            </a:fld>
            <a:endParaRPr lang="en-GB"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942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82028E88-B3A4-4F4D-BC13-1B42B3E3B6BB}" type="datetimeFigureOut">
              <a:rPr lang="en-GB" smtClean="0"/>
              <a:t>20/06/2023</a:t>
            </a:fld>
            <a:endParaRPr lang="en-GB"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GB" dirty="0"/>
          </a:p>
        </p:txBody>
      </p:sp>
      <p:sp>
        <p:nvSpPr>
          <p:cNvPr id="7" name="Slide Number Placeholder 6"/>
          <p:cNvSpPr>
            <a:spLocks noGrp="1"/>
          </p:cNvSpPr>
          <p:nvPr>
            <p:ph type="sldNum" sz="quarter" idx="12"/>
          </p:nvPr>
        </p:nvSpPr>
        <p:spPr>
          <a:xfrm>
            <a:off x="10396728" y="6227064"/>
            <a:ext cx="1463040" cy="256032"/>
          </a:xfrm>
        </p:spPr>
        <p:txBody>
          <a:bodyPr/>
          <a:lstStyle/>
          <a:p>
            <a:fld id="{B37742E5-98CE-4E4D-A3D7-D9E68D8DD8A2}" type="slidenum">
              <a:rPr lang="en-GB" smtClean="0"/>
              <a:t>‹#›</a:t>
            </a:fld>
            <a:endParaRPr lang="en-GB"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5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2028E88-B3A4-4F4D-BC13-1B42B3E3B6BB}" type="datetimeFigureOut">
              <a:rPr lang="en-GB" smtClean="0"/>
              <a:t>20/06/2023</a:t>
            </a:fld>
            <a:endParaRPr lang="en-GB"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37742E5-98CE-4E4D-A3D7-D9E68D8DD8A2}" type="slidenum">
              <a:rPr lang="en-GB" smtClean="0"/>
              <a:t>‹#›</a:t>
            </a:fld>
            <a:endParaRPr lang="en-GB"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67985104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lidiastanton.com/timestablestricks/"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athsbot.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athsexplained.co.uk/topics.php" TargetMode="External"/><Relationship Id="rId2" Type="http://schemas.openxmlformats.org/officeDocument/2006/relationships/hyperlink" Target="http://www.stevechinn.co.uk/maths-explaine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hiterosemaths.com/1-minute-maths" TargetMode="External"/><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mathsexplained.co.uk/" TargetMode="External"/><Relationship Id="rId2" Type="http://schemas.openxmlformats.org/officeDocument/2006/relationships/hyperlink" Target="https://numbersensemaths.com/" TargetMode="Externa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1.bin"/><Relationship Id="rId4" Type="http://schemas.openxmlformats.org/officeDocument/2006/relationships/hyperlink" Target="https://www.iseemaths.com/early-numbe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dyscalculiaassociation.uk/" TargetMode="External"/><Relationship Id="rId7" Type="http://schemas.openxmlformats.org/officeDocument/2006/relationships/image" Target="../media/image40.png"/><Relationship Id="rId2" Type="http://schemas.openxmlformats.org/officeDocument/2006/relationships/hyperlink" Target="https://www.dyscalculianetwork.com/about-dyscalculia/" TargetMode="Externa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hyperlink" Target="http://www.dynamomaths.co.uk/" TargetMode="External"/><Relationship Id="rId10" Type="http://schemas.openxmlformats.org/officeDocument/2006/relationships/image" Target="../media/image43.jpeg"/><Relationship Id="rId4" Type="http://schemas.openxmlformats.org/officeDocument/2006/relationships/hyperlink" Target="http://www.mathsexplained.co.uk/" TargetMode="External"/><Relationship Id="rId9"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C13B-3454-49EE-98EC-EF46F96B18F1}"/>
              </a:ext>
            </a:extLst>
          </p:cNvPr>
          <p:cNvSpPr>
            <a:spLocks noGrp="1"/>
          </p:cNvSpPr>
          <p:nvPr>
            <p:ph type="ctrTitle"/>
          </p:nvPr>
        </p:nvSpPr>
        <p:spPr/>
        <p:txBody>
          <a:bodyPr/>
          <a:lstStyle/>
          <a:p>
            <a:r>
              <a:rPr lang="en-US" dirty="0">
                <a:solidFill>
                  <a:srgbClr val="0070C0"/>
                </a:solidFill>
                <a:latin typeface="Annes Font" panose="020F0502000000000000" pitchFamily="34" charset="0"/>
              </a:rPr>
              <a:t>Dyscalculia</a:t>
            </a:r>
            <a:endParaRPr lang="en-GB" dirty="0">
              <a:solidFill>
                <a:srgbClr val="0070C0"/>
              </a:solidFill>
              <a:latin typeface="Annes Font" panose="020F0502000000000000" pitchFamily="34" charset="0"/>
            </a:endParaRPr>
          </a:p>
        </p:txBody>
      </p:sp>
      <p:sp>
        <p:nvSpPr>
          <p:cNvPr id="3" name="Subtitle 2">
            <a:extLst>
              <a:ext uri="{FF2B5EF4-FFF2-40B4-BE49-F238E27FC236}">
                <a16:creationId xmlns:a16="http://schemas.microsoft.com/office/drawing/2014/main" id="{8477085D-EDCB-4A74-83AF-2551C20030F7}"/>
              </a:ext>
            </a:extLst>
          </p:cNvPr>
          <p:cNvSpPr>
            <a:spLocks noGrp="1"/>
          </p:cNvSpPr>
          <p:nvPr>
            <p:ph type="subTitle" idx="1"/>
          </p:nvPr>
        </p:nvSpPr>
        <p:spPr/>
        <p:txBody>
          <a:bodyPr/>
          <a:lstStyle/>
          <a:p>
            <a:r>
              <a:rPr lang="en-US" dirty="0">
                <a:solidFill>
                  <a:srgbClr val="7030A0"/>
                </a:solidFill>
                <a:latin typeface="Annes Font" panose="020F0502000000000000" pitchFamily="34" charset="0"/>
              </a:rPr>
              <a:t>What is it and how to help?</a:t>
            </a:r>
            <a:endParaRPr lang="en-GB"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65745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58C2-7F69-CC64-2282-5CFE533093EA}"/>
              </a:ext>
            </a:extLst>
          </p:cNvPr>
          <p:cNvSpPr>
            <a:spLocks noGrp="1"/>
          </p:cNvSpPr>
          <p:nvPr>
            <p:ph type="title"/>
          </p:nvPr>
        </p:nvSpPr>
        <p:spPr/>
        <p:txBody>
          <a:bodyPr/>
          <a:lstStyle/>
          <a:p>
            <a:r>
              <a:rPr lang="en-GB" dirty="0">
                <a:solidFill>
                  <a:srgbClr val="7030A0"/>
                </a:solidFill>
                <a:latin typeface="Annes Font" panose="020F0502000000000000" pitchFamily="34" charset="0"/>
              </a:rPr>
              <a:t>How many?</a:t>
            </a:r>
          </a:p>
        </p:txBody>
      </p:sp>
      <p:sp>
        <p:nvSpPr>
          <p:cNvPr id="3" name="Content Placeholder 2">
            <a:extLst>
              <a:ext uri="{FF2B5EF4-FFF2-40B4-BE49-F238E27FC236}">
                <a16:creationId xmlns:a16="http://schemas.microsoft.com/office/drawing/2014/main" id="{514427D0-0918-126B-4D84-6E574420B5E0}"/>
              </a:ext>
            </a:extLst>
          </p:cNvPr>
          <p:cNvSpPr>
            <a:spLocks noGrp="1"/>
          </p:cNvSpPr>
          <p:nvPr>
            <p:ph idx="1"/>
          </p:nvPr>
        </p:nvSpPr>
        <p:spPr>
          <a:xfrm>
            <a:off x="914400" y="2225040"/>
            <a:ext cx="10058400" cy="3931920"/>
          </a:xfrm>
        </p:spPr>
        <p:txBody>
          <a:bodyPr>
            <a:normAutofit/>
          </a:bodyPr>
          <a:lstStyle/>
          <a:p>
            <a:pPr marL="0" indent="0">
              <a:buNone/>
            </a:pPr>
            <a:endParaRPr lang="en-GB" sz="2400" dirty="0">
              <a:solidFill>
                <a:srgbClr val="0070C0"/>
              </a:solidFill>
              <a:latin typeface="Annes Font" panose="020F0502000000000000" pitchFamily="34" charset="0"/>
            </a:endParaRPr>
          </a:p>
        </p:txBody>
      </p:sp>
      <p:sp>
        <p:nvSpPr>
          <p:cNvPr id="4" name="Rectangle 6">
            <a:extLst>
              <a:ext uri="{FF2B5EF4-FFF2-40B4-BE49-F238E27FC236}">
                <a16:creationId xmlns:a16="http://schemas.microsoft.com/office/drawing/2014/main" id="{695C2536-A707-8841-2DC9-8F2CDBE5350A}"/>
              </a:ext>
            </a:extLst>
          </p:cNvPr>
          <p:cNvSpPr>
            <a:spLocks noChangeArrowheads="1"/>
          </p:cNvSpPr>
          <p:nvPr/>
        </p:nvSpPr>
        <p:spPr bwMode="auto">
          <a:xfrm>
            <a:off x="0" y="274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5" name="Group 1">
            <a:extLst>
              <a:ext uri="{FF2B5EF4-FFF2-40B4-BE49-F238E27FC236}">
                <a16:creationId xmlns:a16="http://schemas.microsoft.com/office/drawing/2014/main" id="{98CCBE72-2C3C-2120-83A0-E1CE6A58E5DC}"/>
              </a:ext>
            </a:extLst>
          </p:cNvPr>
          <p:cNvGrpSpPr>
            <a:grpSpLocks/>
          </p:cNvGrpSpPr>
          <p:nvPr/>
        </p:nvGrpSpPr>
        <p:grpSpPr bwMode="auto">
          <a:xfrm>
            <a:off x="2672080" y="3201035"/>
            <a:ext cx="923925" cy="923925"/>
            <a:chOff x="0" y="0"/>
            <a:chExt cx="1456" cy="1455"/>
          </a:xfrm>
        </p:grpSpPr>
        <p:grpSp>
          <p:nvGrpSpPr>
            <p:cNvPr id="6" name="Group 4">
              <a:extLst>
                <a:ext uri="{FF2B5EF4-FFF2-40B4-BE49-F238E27FC236}">
                  <a16:creationId xmlns:a16="http://schemas.microsoft.com/office/drawing/2014/main" id="{2D0F7360-BAE8-B47E-6E59-DD317E3E7FF4}"/>
                </a:ext>
              </a:extLst>
            </p:cNvPr>
            <p:cNvGrpSpPr>
              <a:grpSpLocks/>
            </p:cNvGrpSpPr>
            <p:nvPr/>
          </p:nvGrpSpPr>
          <p:grpSpPr bwMode="auto">
            <a:xfrm>
              <a:off x="8" y="8"/>
              <a:ext cx="1441" cy="1440"/>
              <a:chOff x="8" y="8"/>
              <a:chExt cx="1441" cy="1440"/>
            </a:xfrm>
          </p:grpSpPr>
          <p:sp>
            <p:nvSpPr>
              <p:cNvPr id="9" name="Freeform 5">
                <a:extLst>
                  <a:ext uri="{FF2B5EF4-FFF2-40B4-BE49-F238E27FC236}">
                    <a16:creationId xmlns:a16="http://schemas.microsoft.com/office/drawing/2014/main" id="{4A7D79FE-06E0-4BC6-5DEF-E13B43F328DA}"/>
                  </a:ext>
                </a:extLst>
              </p:cNvPr>
              <p:cNvSpPr>
                <a:spLocks/>
              </p:cNvSpPr>
              <p:nvPr/>
            </p:nvSpPr>
            <p:spPr bwMode="auto">
              <a:xfrm>
                <a:off x="8" y="8"/>
                <a:ext cx="1441" cy="1440"/>
              </a:xfrm>
              <a:custGeom>
                <a:avLst/>
                <a:gdLst>
                  <a:gd name="T0" fmla="+- 0 727 8"/>
                  <a:gd name="T1" fmla="*/ T0 w 1441"/>
                  <a:gd name="T2" fmla="+- 0 8 8"/>
                  <a:gd name="T3" fmla="*/ 8 h 1440"/>
                  <a:gd name="T4" fmla="+- 0 611 8"/>
                  <a:gd name="T5" fmla="*/ T4 w 1441"/>
                  <a:gd name="T6" fmla="+- 0 17 8"/>
                  <a:gd name="T7" fmla="*/ 17 h 1440"/>
                  <a:gd name="T8" fmla="+- 0 500 8"/>
                  <a:gd name="T9" fmla="*/ T8 w 1441"/>
                  <a:gd name="T10" fmla="+- 0 44 8"/>
                  <a:gd name="T11" fmla="*/ 44 h 1440"/>
                  <a:gd name="T12" fmla="+- 0 397 8"/>
                  <a:gd name="T13" fmla="*/ T12 w 1441"/>
                  <a:gd name="T14" fmla="+- 0 88 8"/>
                  <a:gd name="T15" fmla="*/ 88 h 1440"/>
                  <a:gd name="T16" fmla="+- 0 302 8"/>
                  <a:gd name="T17" fmla="*/ T16 w 1441"/>
                  <a:gd name="T18" fmla="+- 0 146 8"/>
                  <a:gd name="T19" fmla="*/ 146 h 1440"/>
                  <a:gd name="T20" fmla="+- 0 218 8"/>
                  <a:gd name="T21" fmla="*/ T20 w 1441"/>
                  <a:gd name="T22" fmla="+- 0 218 8"/>
                  <a:gd name="T23" fmla="*/ 218 h 1440"/>
                  <a:gd name="T24" fmla="+- 0 146 8"/>
                  <a:gd name="T25" fmla="*/ T24 w 1441"/>
                  <a:gd name="T26" fmla="+- 0 302 8"/>
                  <a:gd name="T27" fmla="*/ 302 h 1440"/>
                  <a:gd name="T28" fmla="+- 0 88 8"/>
                  <a:gd name="T29" fmla="*/ T28 w 1441"/>
                  <a:gd name="T30" fmla="+- 0 397 8"/>
                  <a:gd name="T31" fmla="*/ 397 h 1440"/>
                  <a:gd name="T32" fmla="+- 0 44 8"/>
                  <a:gd name="T33" fmla="*/ T32 w 1441"/>
                  <a:gd name="T34" fmla="+- 0 500 8"/>
                  <a:gd name="T35" fmla="*/ 500 h 1440"/>
                  <a:gd name="T36" fmla="+- 0 17 8"/>
                  <a:gd name="T37" fmla="*/ T36 w 1441"/>
                  <a:gd name="T38" fmla="+- 0 611 8"/>
                  <a:gd name="T39" fmla="*/ 611 h 1440"/>
                  <a:gd name="T40" fmla="+- 0 8 8"/>
                  <a:gd name="T41" fmla="*/ T40 w 1441"/>
                  <a:gd name="T42" fmla="+- 0 727 8"/>
                  <a:gd name="T43" fmla="*/ 727 h 1440"/>
                  <a:gd name="T44" fmla="+- 0 10 8"/>
                  <a:gd name="T45" fmla="*/ T44 w 1441"/>
                  <a:gd name="T46" fmla="+- 0 787 8"/>
                  <a:gd name="T47" fmla="*/ 787 h 1440"/>
                  <a:gd name="T48" fmla="+- 0 28 8"/>
                  <a:gd name="T49" fmla="*/ T48 w 1441"/>
                  <a:gd name="T50" fmla="+- 0 901 8"/>
                  <a:gd name="T51" fmla="*/ 901 h 1440"/>
                  <a:gd name="T52" fmla="+- 0 64 8"/>
                  <a:gd name="T53" fmla="*/ T52 w 1441"/>
                  <a:gd name="T54" fmla="+- 0 1008 8"/>
                  <a:gd name="T55" fmla="*/ 1008 h 1440"/>
                  <a:gd name="T56" fmla="+- 0 115 8"/>
                  <a:gd name="T57" fmla="*/ T56 w 1441"/>
                  <a:gd name="T58" fmla="+- 0 1107 8"/>
                  <a:gd name="T59" fmla="*/ 1107 h 1440"/>
                  <a:gd name="T60" fmla="+- 0 181 8"/>
                  <a:gd name="T61" fmla="*/ T60 w 1441"/>
                  <a:gd name="T62" fmla="+- 0 1196 8"/>
                  <a:gd name="T63" fmla="*/ 1196 h 1440"/>
                  <a:gd name="T64" fmla="+- 0 259 8"/>
                  <a:gd name="T65" fmla="*/ T64 w 1441"/>
                  <a:gd name="T66" fmla="+- 0 1274 8"/>
                  <a:gd name="T67" fmla="*/ 1274 h 1440"/>
                  <a:gd name="T68" fmla="+- 0 348 8"/>
                  <a:gd name="T69" fmla="*/ T68 w 1441"/>
                  <a:gd name="T70" fmla="+- 0 1340 8"/>
                  <a:gd name="T71" fmla="*/ 1340 h 1440"/>
                  <a:gd name="T72" fmla="+- 0 447 8"/>
                  <a:gd name="T73" fmla="*/ T72 w 1441"/>
                  <a:gd name="T74" fmla="+- 0 1391 8"/>
                  <a:gd name="T75" fmla="*/ 1391 h 1440"/>
                  <a:gd name="T76" fmla="+- 0 554 8"/>
                  <a:gd name="T77" fmla="*/ T76 w 1441"/>
                  <a:gd name="T78" fmla="+- 0 1427 8"/>
                  <a:gd name="T79" fmla="*/ 1427 h 1440"/>
                  <a:gd name="T80" fmla="+- 0 668 8"/>
                  <a:gd name="T81" fmla="*/ T80 w 1441"/>
                  <a:gd name="T82" fmla="+- 0 1445 8"/>
                  <a:gd name="T83" fmla="*/ 1445 h 1440"/>
                  <a:gd name="T84" fmla="+- 0 727 8"/>
                  <a:gd name="T85" fmla="*/ T84 w 1441"/>
                  <a:gd name="T86" fmla="+- 0 1447 8"/>
                  <a:gd name="T87" fmla="*/ 1447 h 1440"/>
                  <a:gd name="T88" fmla="+- 0 787 8"/>
                  <a:gd name="T89" fmla="*/ T88 w 1441"/>
                  <a:gd name="T90" fmla="+- 0 1445 8"/>
                  <a:gd name="T91" fmla="*/ 1445 h 1440"/>
                  <a:gd name="T92" fmla="+- 0 901 8"/>
                  <a:gd name="T93" fmla="*/ T92 w 1441"/>
                  <a:gd name="T94" fmla="+- 0 1427 8"/>
                  <a:gd name="T95" fmla="*/ 1427 h 1440"/>
                  <a:gd name="T96" fmla="+- 0 1008 8"/>
                  <a:gd name="T97" fmla="*/ T96 w 1441"/>
                  <a:gd name="T98" fmla="+- 0 1391 8"/>
                  <a:gd name="T99" fmla="*/ 1391 h 1440"/>
                  <a:gd name="T100" fmla="+- 0 1107 8"/>
                  <a:gd name="T101" fmla="*/ T100 w 1441"/>
                  <a:gd name="T102" fmla="+- 0 1340 8"/>
                  <a:gd name="T103" fmla="*/ 1340 h 1440"/>
                  <a:gd name="T104" fmla="+- 0 1196 8"/>
                  <a:gd name="T105" fmla="*/ T104 w 1441"/>
                  <a:gd name="T106" fmla="+- 0 1274 8"/>
                  <a:gd name="T107" fmla="*/ 1274 h 1440"/>
                  <a:gd name="T108" fmla="+- 0 1274 8"/>
                  <a:gd name="T109" fmla="*/ T108 w 1441"/>
                  <a:gd name="T110" fmla="+- 0 1196 8"/>
                  <a:gd name="T111" fmla="*/ 1196 h 1440"/>
                  <a:gd name="T112" fmla="+- 0 1340 8"/>
                  <a:gd name="T113" fmla="*/ T112 w 1441"/>
                  <a:gd name="T114" fmla="+- 0 1107 8"/>
                  <a:gd name="T115" fmla="*/ 1107 h 1440"/>
                  <a:gd name="T116" fmla="+- 0 1391 8"/>
                  <a:gd name="T117" fmla="*/ T116 w 1441"/>
                  <a:gd name="T118" fmla="+- 0 1008 8"/>
                  <a:gd name="T119" fmla="*/ 1008 h 1440"/>
                  <a:gd name="T120" fmla="+- 0 1427 8"/>
                  <a:gd name="T121" fmla="*/ T120 w 1441"/>
                  <a:gd name="T122" fmla="+- 0 901 8"/>
                  <a:gd name="T123" fmla="*/ 901 h 1440"/>
                  <a:gd name="T124" fmla="+- 0 1445 8"/>
                  <a:gd name="T125" fmla="*/ T124 w 1441"/>
                  <a:gd name="T126" fmla="+- 0 787 8"/>
                  <a:gd name="T127" fmla="*/ 787 h 1440"/>
                  <a:gd name="T128" fmla="+- 0 1448 8"/>
                  <a:gd name="T129" fmla="*/ T128 w 1441"/>
                  <a:gd name="T130" fmla="+- 0 727 8"/>
                  <a:gd name="T131" fmla="*/ 727 h 1440"/>
                  <a:gd name="T132" fmla="+- 0 1445 8"/>
                  <a:gd name="T133" fmla="*/ T132 w 1441"/>
                  <a:gd name="T134" fmla="+- 0 668 8"/>
                  <a:gd name="T135" fmla="*/ 668 h 1440"/>
                  <a:gd name="T136" fmla="+- 0 1427 8"/>
                  <a:gd name="T137" fmla="*/ T136 w 1441"/>
                  <a:gd name="T138" fmla="+- 0 554 8"/>
                  <a:gd name="T139" fmla="*/ 554 h 1440"/>
                  <a:gd name="T140" fmla="+- 0 1391 8"/>
                  <a:gd name="T141" fmla="*/ T140 w 1441"/>
                  <a:gd name="T142" fmla="+- 0 447 8"/>
                  <a:gd name="T143" fmla="*/ 447 h 1440"/>
                  <a:gd name="T144" fmla="+- 0 1340 8"/>
                  <a:gd name="T145" fmla="*/ T144 w 1441"/>
                  <a:gd name="T146" fmla="+- 0 348 8"/>
                  <a:gd name="T147" fmla="*/ 348 h 1440"/>
                  <a:gd name="T148" fmla="+- 0 1274 8"/>
                  <a:gd name="T149" fmla="*/ T148 w 1441"/>
                  <a:gd name="T150" fmla="+- 0 259 8"/>
                  <a:gd name="T151" fmla="*/ 259 h 1440"/>
                  <a:gd name="T152" fmla="+- 0 1196 8"/>
                  <a:gd name="T153" fmla="*/ T152 w 1441"/>
                  <a:gd name="T154" fmla="+- 0 181 8"/>
                  <a:gd name="T155" fmla="*/ 181 h 1440"/>
                  <a:gd name="T156" fmla="+- 0 1107 8"/>
                  <a:gd name="T157" fmla="*/ T156 w 1441"/>
                  <a:gd name="T158" fmla="+- 0 115 8"/>
                  <a:gd name="T159" fmla="*/ 115 h 1440"/>
                  <a:gd name="T160" fmla="+- 0 1008 8"/>
                  <a:gd name="T161" fmla="*/ T160 w 1441"/>
                  <a:gd name="T162" fmla="+- 0 64 8"/>
                  <a:gd name="T163" fmla="*/ 64 h 1440"/>
                  <a:gd name="T164" fmla="+- 0 901 8"/>
                  <a:gd name="T165" fmla="*/ T164 w 1441"/>
                  <a:gd name="T166" fmla="+- 0 28 8"/>
                  <a:gd name="T167" fmla="*/ 28 h 1440"/>
                  <a:gd name="T168" fmla="+- 0 787 8"/>
                  <a:gd name="T169" fmla="*/ T168 w 1441"/>
                  <a:gd name="T170" fmla="+- 0 10 8"/>
                  <a:gd name="T171" fmla="*/ 10 h 1440"/>
                  <a:gd name="T172" fmla="+- 0 727 8"/>
                  <a:gd name="T173" fmla="*/ T172 w 1441"/>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1"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40"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 name="Group 2">
              <a:extLst>
                <a:ext uri="{FF2B5EF4-FFF2-40B4-BE49-F238E27FC236}">
                  <a16:creationId xmlns:a16="http://schemas.microsoft.com/office/drawing/2014/main" id="{860918B6-F430-A447-EF5B-FA3C2026DC63}"/>
                </a:ext>
              </a:extLst>
            </p:cNvPr>
            <p:cNvGrpSpPr>
              <a:grpSpLocks/>
            </p:cNvGrpSpPr>
            <p:nvPr/>
          </p:nvGrpSpPr>
          <p:grpSpPr bwMode="auto">
            <a:xfrm>
              <a:off x="8" y="8"/>
              <a:ext cx="1441" cy="1440"/>
              <a:chOff x="8" y="8"/>
              <a:chExt cx="1441" cy="1440"/>
            </a:xfrm>
          </p:grpSpPr>
          <p:sp>
            <p:nvSpPr>
              <p:cNvPr id="8" name="Freeform 3">
                <a:extLst>
                  <a:ext uri="{FF2B5EF4-FFF2-40B4-BE49-F238E27FC236}">
                    <a16:creationId xmlns:a16="http://schemas.microsoft.com/office/drawing/2014/main" id="{0079562B-BB1B-7D33-4FB3-542DE281FF9C}"/>
                  </a:ext>
                </a:extLst>
              </p:cNvPr>
              <p:cNvSpPr>
                <a:spLocks/>
              </p:cNvSpPr>
              <p:nvPr/>
            </p:nvSpPr>
            <p:spPr bwMode="auto">
              <a:xfrm>
                <a:off x="8" y="8"/>
                <a:ext cx="1441" cy="1440"/>
              </a:xfrm>
              <a:custGeom>
                <a:avLst/>
                <a:gdLst>
                  <a:gd name="T0" fmla="+- 0 8 8"/>
                  <a:gd name="T1" fmla="*/ T0 w 1441"/>
                  <a:gd name="T2" fmla="+- 0 727 8"/>
                  <a:gd name="T3" fmla="*/ 727 h 1440"/>
                  <a:gd name="T4" fmla="+- 0 17 8"/>
                  <a:gd name="T5" fmla="*/ T4 w 1441"/>
                  <a:gd name="T6" fmla="+- 0 611 8"/>
                  <a:gd name="T7" fmla="*/ 611 h 1440"/>
                  <a:gd name="T8" fmla="+- 0 44 8"/>
                  <a:gd name="T9" fmla="*/ T8 w 1441"/>
                  <a:gd name="T10" fmla="+- 0 500 8"/>
                  <a:gd name="T11" fmla="*/ 500 h 1440"/>
                  <a:gd name="T12" fmla="+- 0 88 8"/>
                  <a:gd name="T13" fmla="*/ T12 w 1441"/>
                  <a:gd name="T14" fmla="+- 0 397 8"/>
                  <a:gd name="T15" fmla="*/ 397 h 1440"/>
                  <a:gd name="T16" fmla="+- 0 146 8"/>
                  <a:gd name="T17" fmla="*/ T16 w 1441"/>
                  <a:gd name="T18" fmla="+- 0 302 8"/>
                  <a:gd name="T19" fmla="*/ 302 h 1440"/>
                  <a:gd name="T20" fmla="+- 0 218 8"/>
                  <a:gd name="T21" fmla="*/ T20 w 1441"/>
                  <a:gd name="T22" fmla="+- 0 218 8"/>
                  <a:gd name="T23" fmla="*/ 218 h 1440"/>
                  <a:gd name="T24" fmla="+- 0 302 8"/>
                  <a:gd name="T25" fmla="*/ T24 w 1441"/>
                  <a:gd name="T26" fmla="+- 0 146 8"/>
                  <a:gd name="T27" fmla="*/ 146 h 1440"/>
                  <a:gd name="T28" fmla="+- 0 397 8"/>
                  <a:gd name="T29" fmla="*/ T28 w 1441"/>
                  <a:gd name="T30" fmla="+- 0 88 8"/>
                  <a:gd name="T31" fmla="*/ 88 h 1440"/>
                  <a:gd name="T32" fmla="+- 0 500 8"/>
                  <a:gd name="T33" fmla="*/ T32 w 1441"/>
                  <a:gd name="T34" fmla="+- 0 44 8"/>
                  <a:gd name="T35" fmla="*/ 44 h 1440"/>
                  <a:gd name="T36" fmla="+- 0 611 8"/>
                  <a:gd name="T37" fmla="*/ T36 w 1441"/>
                  <a:gd name="T38" fmla="+- 0 17 8"/>
                  <a:gd name="T39" fmla="*/ 17 h 1440"/>
                  <a:gd name="T40" fmla="+- 0 727 8"/>
                  <a:gd name="T41" fmla="*/ T40 w 1441"/>
                  <a:gd name="T42" fmla="+- 0 8 8"/>
                  <a:gd name="T43" fmla="*/ 8 h 1440"/>
                  <a:gd name="T44" fmla="+- 0 787 8"/>
                  <a:gd name="T45" fmla="*/ T44 w 1441"/>
                  <a:gd name="T46" fmla="+- 0 10 8"/>
                  <a:gd name="T47" fmla="*/ 10 h 1440"/>
                  <a:gd name="T48" fmla="+- 0 901 8"/>
                  <a:gd name="T49" fmla="*/ T48 w 1441"/>
                  <a:gd name="T50" fmla="+- 0 28 8"/>
                  <a:gd name="T51" fmla="*/ 28 h 1440"/>
                  <a:gd name="T52" fmla="+- 0 1008 8"/>
                  <a:gd name="T53" fmla="*/ T52 w 1441"/>
                  <a:gd name="T54" fmla="+- 0 64 8"/>
                  <a:gd name="T55" fmla="*/ 64 h 1440"/>
                  <a:gd name="T56" fmla="+- 0 1107 8"/>
                  <a:gd name="T57" fmla="*/ T56 w 1441"/>
                  <a:gd name="T58" fmla="+- 0 115 8"/>
                  <a:gd name="T59" fmla="*/ 115 h 1440"/>
                  <a:gd name="T60" fmla="+- 0 1196 8"/>
                  <a:gd name="T61" fmla="*/ T60 w 1441"/>
                  <a:gd name="T62" fmla="+- 0 181 8"/>
                  <a:gd name="T63" fmla="*/ 181 h 1440"/>
                  <a:gd name="T64" fmla="+- 0 1274 8"/>
                  <a:gd name="T65" fmla="*/ T64 w 1441"/>
                  <a:gd name="T66" fmla="+- 0 259 8"/>
                  <a:gd name="T67" fmla="*/ 259 h 1440"/>
                  <a:gd name="T68" fmla="+- 0 1340 8"/>
                  <a:gd name="T69" fmla="*/ T68 w 1441"/>
                  <a:gd name="T70" fmla="+- 0 348 8"/>
                  <a:gd name="T71" fmla="*/ 348 h 1440"/>
                  <a:gd name="T72" fmla="+- 0 1391 8"/>
                  <a:gd name="T73" fmla="*/ T72 w 1441"/>
                  <a:gd name="T74" fmla="+- 0 447 8"/>
                  <a:gd name="T75" fmla="*/ 447 h 1440"/>
                  <a:gd name="T76" fmla="+- 0 1427 8"/>
                  <a:gd name="T77" fmla="*/ T76 w 1441"/>
                  <a:gd name="T78" fmla="+- 0 554 8"/>
                  <a:gd name="T79" fmla="*/ 554 h 1440"/>
                  <a:gd name="T80" fmla="+- 0 1445 8"/>
                  <a:gd name="T81" fmla="*/ T80 w 1441"/>
                  <a:gd name="T82" fmla="+- 0 668 8"/>
                  <a:gd name="T83" fmla="*/ 668 h 1440"/>
                  <a:gd name="T84" fmla="+- 0 1448 8"/>
                  <a:gd name="T85" fmla="*/ T84 w 1441"/>
                  <a:gd name="T86" fmla="+- 0 727 8"/>
                  <a:gd name="T87" fmla="*/ 727 h 1440"/>
                  <a:gd name="T88" fmla="+- 0 1445 8"/>
                  <a:gd name="T89" fmla="*/ T88 w 1441"/>
                  <a:gd name="T90" fmla="+- 0 787 8"/>
                  <a:gd name="T91" fmla="*/ 787 h 1440"/>
                  <a:gd name="T92" fmla="+- 0 1427 8"/>
                  <a:gd name="T93" fmla="*/ T92 w 1441"/>
                  <a:gd name="T94" fmla="+- 0 901 8"/>
                  <a:gd name="T95" fmla="*/ 901 h 1440"/>
                  <a:gd name="T96" fmla="+- 0 1391 8"/>
                  <a:gd name="T97" fmla="*/ T96 w 1441"/>
                  <a:gd name="T98" fmla="+- 0 1008 8"/>
                  <a:gd name="T99" fmla="*/ 1008 h 1440"/>
                  <a:gd name="T100" fmla="+- 0 1340 8"/>
                  <a:gd name="T101" fmla="*/ T100 w 1441"/>
                  <a:gd name="T102" fmla="+- 0 1107 8"/>
                  <a:gd name="T103" fmla="*/ 1107 h 1440"/>
                  <a:gd name="T104" fmla="+- 0 1274 8"/>
                  <a:gd name="T105" fmla="*/ T104 w 1441"/>
                  <a:gd name="T106" fmla="+- 0 1196 8"/>
                  <a:gd name="T107" fmla="*/ 1196 h 1440"/>
                  <a:gd name="T108" fmla="+- 0 1196 8"/>
                  <a:gd name="T109" fmla="*/ T108 w 1441"/>
                  <a:gd name="T110" fmla="+- 0 1274 8"/>
                  <a:gd name="T111" fmla="*/ 1274 h 1440"/>
                  <a:gd name="T112" fmla="+- 0 1107 8"/>
                  <a:gd name="T113" fmla="*/ T112 w 1441"/>
                  <a:gd name="T114" fmla="+- 0 1340 8"/>
                  <a:gd name="T115" fmla="*/ 1340 h 1440"/>
                  <a:gd name="T116" fmla="+- 0 1008 8"/>
                  <a:gd name="T117" fmla="*/ T116 w 1441"/>
                  <a:gd name="T118" fmla="+- 0 1391 8"/>
                  <a:gd name="T119" fmla="*/ 1391 h 1440"/>
                  <a:gd name="T120" fmla="+- 0 901 8"/>
                  <a:gd name="T121" fmla="*/ T120 w 1441"/>
                  <a:gd name="T122" fmla="+- 0 1427 8"/>
                  <a:gd name="T123" fmla="*/ 1427 h 1440"/>
                  <a:gd name="T124" fmla="+- 0 787 8"/>
                  <a:gd name="T125" fmla="*/ T124 w 1441"/>
                  <a:gd name="T126" fmla="+- 0 1445 8"/>
                  <a:gd name="T127" fmla="*/ 1445 h 1440"/>
                  <a:gd name="T128" fmla="+- 0 727 8"/>
                  <a:gd name="T129" fmla="*/ T128 w 1441"/>
                  <a:gd name="T130" fmla="+- 0 1447 8"/>
                  <a:gd name="T131" fmla="*/ 1447 h 1440"/>
                  <a:gd name="T132" fmla="+- 0 668 8"/>
                  <a:gd name="T133" fmla="*/ T132 w 1441"/>
                  <a:gd name="T134" fmla="+- 0 1445 8"/>
                  <a:gd name="T135" fmla="*/ 1445 h 1440"/>
                  <a:gd name="T136" fmla="+- 0 554 8"/>
                  <a:gd name="T137" fmla="*/ T136 w 1441"/>
                  <a:gd name="T138" fmla="+- 0 1427 8"/>
                  <a:gd name="T139" fmla="*/ 1427 h 1440"/>
                  <a:gd name="T140" fmla="+- 0 447 8"/>
                  <a:gd name="T141" fmla="*/ T140 w 1441"/>
                  <a:gd name="T142" fmla="+- 0 1391 8"/>
                  <a:gd name="T143" fmla="*/ 1391 h 1440"/>
                  <a:gd name="T144" fmla="+- 0 348 8"/>
                  <a:gd name="T145" fmla="*/ T144 w 1441"/>
                  <a:gd name="T146" fmla="+- 0 1340 8"/>
                  <a:gd name="T147" fmla="*/ 1340 h 1440"/>
                  <a:gd name="T148" fmla="+- 0 259 8"/>
                  <a:gd name="T149" fmla="*/ T148 w 1441"/>
                  <a:gd name="T150" fmla="+- 0 1274 8"/>
                  <a:gd name="T151" fmla="*/ 1274 h 1440"/>
                  <a:gd name="T152" fmla="+- 0 181 8"/>
                  <a:gd name="T153" fmla="*/ T152 w 1441"/>
                  <a:gd name="T154" fmla="+- 0 1196 8"/>
                  <a:gd name="T155" fmla="*/ 1196 h 1440"/>
                  <a:gd name="T156" fmla="+- 0 115 8"/>
                  <a:gd name="T157" fmla="*/ T156 w 1441"/>
                  <a:gd name="T158" fmla="+- 0 1107 8"/>
                  <a:gd name="T159" fmla="*/ 1107 h 1440"/>
                  <a:gd name="T160" fmla="+- 0 64 8"/>
                  <a:gd name="T161" fmla="*/ T160 w 1441"/>
                  <a:gd name="T162" fmla="+- 0 1008 8"/>
                  <a:gd name="T163" fmla="*/ 1008 h 1440"/>
                  <a:gd name="T164" fmla="+- 0 28 8"/>
                  <a:gd name="T165" fmla="*/ T164 w 1441"/>
                  <a:gd name="T166" fmla="+- 0 901 8"/>
                  <a:gd name="T167" fmla="*/ 901 h 1440"/>
                  <a:gd name="T168" fmla="+- 0 10 8"/>
                  <a:gd name="T169" fmla="*/ T168 w 1441"/>
                  <a:gd name="T170" fmla="+- 0 787 8"/>
                  <a:gd name="T171" fmla="*/ 787 h 1440"/>
                  <a:gd name="T172" fmla="+- 0 8 8"/>
                  <a:gd name="T173" fmla="*/ T172 w 1441"/>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1"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40"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0" name="Group 1">
            <a:extLst>
              <a:ext uri="{FF2B5EF4-FFF2-40B4-BE49-F238E27FC236}">
                <a16:creationId xmlns:a16="http://schemas.microsoft.com/office/drawing/2014/main" id="{DF5160B4-19E2-6B13-D50C-57DF40E76F4E}"/>
              </a:ext>
            </a:extLst>
          </p:cNvPr>
          <p:cNvGrpSpPr>
            <a:grpSpLocks/>
          </p:cNvGrpSpPr>
          <p:nvPr/>
        </p:nvGrpSpPr>
        <p:grpSpPr bwMode="auto">
          <a:xfrm>
            <a:off x="3225804" y="4968240"/>
            <a:ext cx="923925" cy="923925"/>
            <a:chOff x="0" y="0"/>
            <a:chExt cx="1456" cy="1455"/>
          </a:xfrm>
        </p:grpSpPr>
        <p:grpSp>
          <p:nvGrpSpPr>
            <p:cNvPr id="11" name="Group 4">
              <a:extLst>
                <a:ext uri="{FF2B5EF4-FFF2-40B4-BE49-F238E27FC236}">
                  <a16:creationId xmlns:a16="http://schemas.microsoft.com/office/drawing/2014/main" id="{6252CC6C-1474-7A22-3AE3-310619294C3D}"/>
                </a:ext>
              </a:extLst>
            </p:cNvPr>
            <p:cNvGrpSpPr>
              <a:grpSpLocks/>
            </p:cNvGrpSpPr>
            <p:nvPr/>
          </p:nvGrpSpPr>
          <p:grpSpPr bwMode="auto">
            <a:xfrm>
              <a:off x="8" y="8"/>
              <a:ext cx="1441" cy="1440"/>
              <a:chOff x="8" y="8"/>
              <a:chExt cx="1441" cy="1440"/>
            </a:xfrm>
          </p:grpSpPr>
          <p:sp>
            <p:nvSpPr>
              <p:cNvPr id="14" name="Freeform 5">
                <a:extLst>
                  <a:ext uri="{FF2B5EF4-FFF2-40B4-BE49-F238E27FC236}">
                    <a16:creationId xmlns:a16="http://schemas.microsoft.com/office/drawing/2014/main" id="{0CECC7BF-D0E0-AD52-E7C8-93358B5AB406}"/>
                  </a:ext>
                </a:extLst>
              </p:cNvPr>
              <p:cNvSpPr>
                <a:spLocks/>
              </p:cNvSpPr>
              <p:nvPr/>
            </p:nvSpPr>
            <p:spPr bwMode="auto">
              <a:xfrm>
                <a:off x="8" y="8"/>
                <a:ext cx="1441" cy="1440"/>
              </a:xfrm>
              <a:custGeom>
                <a:avLst/>
                <a:gdLst>
                  <a:gd name="T0" fmla="+- 0 727 8"/>
                  <a:gd name="T1" fmla="*/ T0 w 1441"/>
                  <a:gd name="T2" fmla="+- 0 8 8"/>
                  <a:gd name="T3" fmla="*/ 8 h 1440"/>
                  <a:gd name="T4" fmla="+- 0 611 8"/>
                  <a:gd name="T5" fmla="*/ T4 w 1441"/>
                  <a:gd name="T6" fmla="+- 0 17 8"/>
                  <a:gd name="T7" fmla="*/ 17 h 1440"/>
                  <a:gd name="T8" fmla="+- 0 500 8"/>
                  <a:gd name="T9" fmla="*/ T8 w 1441"/>
                  <a:gd name="T10" fmla="+- 0 44 8"/>
                  <a:gd name="T11" fmla="*/ 44 h 1440"/>
                  <a:gd name="T12" fmla="+- 0 397 8"/>
                  <a:gd name="T13" fmla="*/ T12 w 1441"/>
                  <a:gd name="T14" fmla="+- 0 88 8"/>
                  <a:gd name="T15" fmla="*/ 88 h 1440"/>
                  <a:gd name="T16" fmla="+- 0 302 8"/>
                  <a:gd name="T17" fmla="*/ T16 w 1441"/>
                  <a:gd name="T18" fmla="+- 0 146 8"/>
                  <a:gd name="T19" fmla="*/ 146 h 1440"/>
                  <a:gd name="T20" fmla="+- 0 218 8"/>
                  <a:gd name="T21" fmla="*/ T20 w 1441"/>
                  <a:gd name="T22" fmla="+- 0 218 8"/>
                  <a:gd name="T23" fmla="*/ 218 h 1440"/>
                  <a:gd name="T24" fmla="+- 0 146 8"/>
                  <a:gd name="T25" fmla="*/ T24 w 1441"/>
                  <a:gd name="T26" fmla="+- 0 302 8"/>
                  <a:gd name="T27" fmla="*/ 302 h 1440"/>
                  <a:gd name="T28" fmla="+- 0 88 8"/>
                  <a:gd name="T29" fmla="*/ T28 w 1441"/>
                  <a:gd name="T30" fmla="+- 0 397 8"/>
                  <a:gd name="T31" fmla="*/ 397 h 1440"/>
                  <a:gd name="T32" fmla="+- 0 44 8"/>
                  <a:gd name="T33" fmla="*/ T32 w 1441"/>
                  <a:gd name="T34" fmla="+- 0 500 8"/>
                  <a:gd name="T35" fmla="*/ 500 h 1440"/>
                  <a:gd name="T36" fmla="+- 0 17 8"/>
                  <a:gd name="T37" fmla="*/ T36 w 1441"/>
                  <a:gd name="T38" fmla="+- 0 611 8"/>
                  <a:gd name="T39" fmla="*/ 611 h 1440"/>
                  <a:gd name="T40" fmla="+- 0 8 8"/>
                  <a:gd name="T41" fmla="*/ T40 w 1441"/>
                  <a:gd name="T42" fmla="+- 0 727 8"/>
                  <a:gd name="T43" fmla="*/ 727 h 1440"/>
                  <a:gd name="T44" fmla="+- 0 10 8"/>
                  <a:gd name="T45" fmla="*/ T44 w 1441"/>
                  <a:gd name="T46" fmla="+- 0 787 8"/>
                  <a:gd name="T47" fmla="*/ 787 h 1440"/>
                  <a:gd name="T48" fmla="+- 0 28 8"/>
                  <a:gd name="T49" fmla="*/ T48 w 1441"/>
                  <a:gd name="T50" fmla="+- 0 901 8"/>
                  <a:gd name="T51" fmla="*/ 901 h 1440"/>
                  <a:gd name="T52" fmla="+- 0 64 8"/>
                  <a:gd name="T53" fmla="*/ T52 w 1441"/>
                  <a:gd name="T54" fmla="+- 0 1008 8"/>
                  <a:gd name="T55" fmla="*/ 1008 h 1440"/>
                  <a:gd name="T56" fmla="+- 0 115 8"/>
                  <a:gd name="T57" fmla="*/ T56 w 1441"/>
                  <a:gd name="T58" fmla="+- 0 1107 8"/>
                  <a:gd name="T59" fmla="*/ 1107 h 1440"/>
                  <a:gd name="T60" fmla="+- 0 181 8"/>
                  <a:gd name="T61" fmla="*/ T60 w 1441"/>
                  <a:gd name="T62" fmla="+- 0 1196 8"/>
                  <a:gd name="T63" fmla="*/ 1196 h 1440"/>
                  <a:gd name="T64" fmla="+- 0 259 8"/>
                  <a:gd name="T65" fmla="*/ T64 w 1441"/>
                  <a:gd name="T66" fmla="+- 0 1274 8"/>
                  <a:gd name="T67" fmla="*/ 1274 h 1440"/>
                  <a:gd name="T68" fmla="+- 0 348 8"/>
                  <a:gd name="T69" fmla="*/ T68 w 1441"/>
                  <a:gd name="T70" fmla="+- 0 1340 8"/>
                  <a:gd name="T71" fmla="*/ 1340 h 1440"/>
                  <a:gd name="T72" fmla="+- 0 447 8"/>
                  <a:gd name="T73" fmla="*/ T72 w 1441"/>
                  <a:gd name="T74" fmla="+- 0 1391 8"/>
                  <a:gd name="T75" fmla="*/ 1391 h 1440"/>
                  <a:gd name="T76" fmla="+- 0 554 8"/>
                  <a:gd name="T77" fmla="*/ T76 w 1441"/>
                  <a:gd name="T78" fmla="+- 0 1427 8"/>
                  <a:gd name="T79" fmla="*/ 1427 h 1440"/>
                  <a:gd name="T80" fmla="+- 0 668 8"/>
                  <a:gd name="T81" fmla="*/ T80 w 1441"/>
                  <a:gd name="T82" fmla="+- 0 1445 8"/>
                  <a:gd name="T83" fmla="*/ 1445 h 1440"/>
                  <a:gd name="T84" fmla="+- 0 727 8"/>
                  <a:gd name="T85" fmla="*/ T84 w 1441"/>
                  <a:gd name="T86" fmla="+- 0 1447 8"/>
                  <a:gd name="T87" fmla="*/ 1447 h 1440"/>
                  <a:gd name="T88" fmla="+- 0 787 8"/>
                  <a:gd name="T89" fmla="*/ T88 w 1441"/>
                  <a:gd name="T90" fmla="+- 0 1445 8"/>
                  <a:gd name="T91" fmla="*/ 1445 h 1440"/>
                  <a:gd name="T92" fmla="+- 0 901 8"/>
                  <a:gd name="T93" fmla="*/ T92 w 1441"/>
                  <a:gd name="T94" fmla="+- 0 1427 8"/>
                  <a:gd name="T95" fmla="*/ 1427 h 1440"/>
                  <a:gd name="T96" fmla="+- 0 1008 8"/>
                  <a:gd name="T97" fmla="*/ T96 w 1441"/>
                  <a:gd name="T98" fmla="+- 0 1391 8"/>
                  <a:gd name="T99" fmla="*/ 1391 h 1440"/>
                  <a:gd name="T100" fmla="+- 0 1107 8"/>
                  <a:gd name="T101" fmla="*/ T100 w 1441"/>
                  <a:gd name="T102" fmla="+- 0 1340 8"/>
                  <a:gd name="T103" fmla="*/ 1340 h 1440"/>
                  <a:gd name="T104" fmla="+- 0 1196 8"/>
                  <a:gd name="T105" fmla="*/ T104 w 1441"/>
                  <a:gd name="T106" fmla="+- 0 1274 8"/>
                  <a:gd name="T107" fmla="*/ 1274 h 1440"/>
                  <a:gd name="T108" fmla="+- 0 1274 8"/>
                  <a:gd name="T109" fmla="*/ T108 w 1441"/>
                  <a:gd name="T110" fmla="+- 0 1196 8"/>
                  <a:gd name="T111" fmla="*/ 1196 h 1440"/>
                  <a:gd name="T112" fmla="+- 0 1340 8"/>
                  <a:gd name="T113" fmla="*/ T112 w 1441"/>
                  <a:gd name="T114" fmla="+- 0 1107 8"/>
                  <a:gd name="T115" fmla="*/ 1107 h 1440"/>
                  <a:gd name="T116" fmla="+- 0 1391 8"/>
                  <a:gd name="T117" fmla="*/ T116 w 1441"/>
                  <a:gd name="T118" fmla="+- 0 1008 8"/>
                  <a:gd name="T119" fmla="*/ 1008 h 1440"/>
                  <a:gd name="T120" fmla="+- 0 1427 8"/>
                  <a:gd name="T121" fmla="*/ T120 w 1441"/>
                  <a:gd name="T122" fmla="+- 0 901 8"/>
                  <a:gd name="T123" fmla="*/ 901 h 1440"/>
                  <a:gd name="T124" fmla="+- 0 1445 8"/>
                  <a:gd name="T125" fmla="*/ T124 w 1441"/>
                  <a:gd name="T126" fmla="+- 0 787 8"/>
                  <a:gd name="T127" fmla="*/ 787 h 1440"/>
                  <a:gd name="T128" fmla="+- 0 1448 8"/>
                  <a:gd name="T129" fmla="*/ T128 w 1441"/>
                  <a:gd name="T130" fmla="+- 0 727 8"/>
                  <a:gd name="T131" fmla="*/ 727 h 1440"/>
                  <a:gd name="T132" fmla="+- 0 1445 8"/>
                  <a:gd name="T133" fmla="*/ T132 w 1441"/>
                  <a:gd name="T134" fmla="+- 0 668 8"/>
                  <a:gd name="T135" fmla="*/ 668 h 1440"/>
                  <a:gd name="T136" fmla="+- 0 1427 8"/>
                  <a:gd name="T137" fmla="*/ T136 w 1441"/>
                  <a:gd name="T138" fmla="+- 0 554 8"/>
                  <a:gd name="T139" fmla="*/ 554 h 1440"/>
                  <a:gd name="T140" fmla="+- 0 1391 8"/>
                  <a:gd name="T141" fmla="*/ T140 w 1441"/>
                  <a:gd name="T142" fmla="+- 0 447 8"/>
                  <a:gd name="T143" fmla="*/ 447 h 1440"/>
                  <a:gd name="T144" fmla="+- 0 1340 8"/>
                  <a:gd name="T145" fmla="*/ T144 w 1441"/>
                  <a:gd name="T146" fmla="+- 0 348 8"/>
                  <a:gd name="T147" fmla="*/ 348 h 1440"/>
                  <a:gd name="T148" fmla="+- 0 1274 8"/>
                  <a:gd name="T149" fmla="*/ T148 w 1441"/>
                  <a:gd name="T150" fmla="+- 0 259 8"/>
                  <a:gd name="T151" fmla="*/ 259 h 1440"/>
                  <a:gd name="T152" fmla="+- 0 1196 8"/>
                  <a:gd name="T153" fmla="*/ T152 w 1441"/>
                  <a:gd name="T154" fmla="+- 0 181 8"/>
                  <a:gd name="T155" fmla="*/ 181 h 1440"/>
                  <a:gd name="T156" fmla="+- 0 1107 8"/>
                  <a:gd name="T157" fmla="*/ T156 w 1441"/>
                  <a:gd name="T158" fmla="+- 0 115 8"/>
                  <a:gd name="T159" fmla="*/ 115 h 1440"/>
                  <a:gd name="T160" fmla="+- 0 1008 8"/>
                  <a:gd name="T161" fmla="*/ T160 w 1441"/>
                  <a:gd name="T162" fmla="+- 0 64 8"/>
                  <a:gd name="T163" fmla="*/ 64 h 1440"/>
                  <a:gd name="T164" fmla="+- 0 901 8"/>
                  <a:gd name="T165" fmla="*/ T164 w 1441"/>
                  <a:gd name="T166" fmla="+- 0 28 8"/>
                  <a:gd name="T167" fmla="*/ 28 h 1440"/>
                  <a:gd name="T168" fmla="+- 0 787 8"/>
                  <a:gd name="T169" fmla="*/ T168 w 1441"/>
                  <a:gd name="T170" fmla="+- 0 10 8"/>
                  <a:gd name="T171" fmla="*/ 10 h 1440"/>
                  <a:gd name="T172" fmla="+- 0 727 8"/>
                  <a:gd name="T173" fmla="*/ T172 w 1441"/>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1"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40"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 name="Group 2">
              <a:extLst>
                <a:ext uri="{FF2B5EF4-FFF2-40B4-BE49-F238E27FC236}">
                  <a16:creationId xmlns:a16="http://schemas.microsoft.com/office/drawing/2014/main" id="{5D5E3114-89F2-0990-B864-42B31CBD5929}"/>
                </a:ext>
              </a:extLst>
            </p:cNvPr>
            <p:cNvGrpSpPr>
              <a:grpSpLocks/>
            </p:cNvGrpSpPr>
            <p:nvPr/>
          </p:nvGrpSpPr>
          <p:grpSpPr bwMode="auto">
            <a:xfrm>
              <a:off x="8" y="8"/>
              <a:ext cx="1441" cy="1440"/>
              <a:chOff x="8" y="8"/>
              <a:chExt cx="1441" cy="1440"/>
            </a:xfrm>
          </p:grpSpPr>
          <p:sp>
            <p:nvSpPr>
              <p:cNvPr id="13" name="Freeform 3">
                <a:extLst>
                  <a:ext uri="{FF2B5EF4-FFF2-40B4-BE49-F238E27FC236}">
                    <a16:creationId xmlns:a16="http://schemas.microsoft.com/office/drawing/2014/main" id="{D94DE726-88A0-05CB-D9F0-C4B1C6BA2D0E}"/>
                  </a:ext>
                </a:extLst>
              </p:cNvPr>
              <p:cNvSpPr>
                <a:spLocks/>
              </p:cNvSpPr>
              <p:nvPr/>
            </p:nvSpPr>
            <p:spPr bwMode="auto">
              <a:xfrm>
                <a:off x="8" y="8"/>
                <a:ext cx="1441" cy="1440"/>
              </a:xfrm>
              <a:custGeom>
                <a:avLst/>
                <a:gdLst>
                  <a:gd name="T0" fmla="+- 0 8 8"/>
                  <a:gd name="T1" fmla="*/ T0 w 1441"/>
                  <a:gd name="T2" fmla="+- 0 727 8"/>
                  <a:gd name="T3" fmla="*/ 727 h 1440"/>
                  <a:gd name="T4" fmla="+- 0 17 8"/>
                  <a:gd name="T5" fmla="*/ T4 w 1441"/>
                  <a:gd name="T6" fmla="+- 0 611 8"/>
                  <a:gd name="T7" fmla="*/ 611 h 1440"/>
                  <a:gd name="T8" fmla="+- 0 44 8"/>
                  <a:gd name="T9" fmla="*/ T8 w 1441"/>
                  <a:gd name="T10" fmla="+- 0 500 8"/>
                  <a:gd name="T11" fmla="*/ 500 h 1440"/>
                  <a:gd name="T12" fmla="+- 0 88 8"/>
                  <a:gd name="T13" fmla="*/ T12 w 1441"/>
                  <a:gd name="T14" fmla="+- 0 397 8"/>
                  <a:gd name="T15" fmla="*/ 397 h 1440"/>
                  <a:gd name="T16" fmla="+- 0 146 8"/>
                  <a:gd name="T17" fmla="*/ T16 w 1441"/>
                  <a:gd name="T18" fmla="+- 0 302 8"/>
                  <a:gd name="T19" fmla="*/ 302 h 1440"/>
                  <a:gd name="T20" fmla="+- 0 218 8"/>
                  <a:gd name="T21" fmla="*/ T20 w 1441"/>
                  <a:gd name="T22" fmla="+- 0 218 8"/>
                  <a:gd name="T23" fmla="*/ 218 h 1440"/>
                  <a:gd name="T24" fmla="+- 0 302 8"/>
                  <a:gd name="T25" fmla="*/ T24 w 1441"/>
                  <a:gd name="T26" fmla="+- 0 146 8"/>
                  <a:gd name="T27" fmla="*/ 146 h 1440"/>
                  <a:gd name="T28" fmla="+- 0 397 8"/>
                  <a:gd name="T29" fmla="*/ T28 w 1441"/>
                  <a:gd name="T30" fmla="+- 0 88 8"/>
                  <a:gd name="T31" fmla="*/ 88 h 1440"/>
                  <a:gd name="T32" fmla="+- 0 500 8"/>
                  <a:gd name="T33" fmla="*/ T32 w 1441"/>
                  <a:gd name="T34" fmla="+- 0 44 8"/>
                  <a:gd name="T35" fmla="*/ 44 h 1440"/>
                  <a:gd name="T36" fmla="+- 0 611 8"/>
                  <a:gd name="T37" fmla="*/ T36 w 1441"/>
                  <a:gd name="T38" fmla="+- 0 17 8"/>
                  <a:gd name="T39" fmla="*/ 17 h 1440"/>
                  <a:gd name="T40" fmla="+- 0 727 8"/>
                  <a:gd name="T41" fmla="*/ T40 w 1441"/>
                  <a:gd name="T42" fmla="+- 0 8 8"/>
                  <a:gd name="T43" fmla="*/ 8 h 1440"/>
                  <a:gd name="T44" fmla="+- 0 787 8"/>
                  <a:gd name="T45" fmla="*/ T44 w 1441"/>
                  <a:gd name="T46" fmla="+- 0 10 8"/>
                  <a:gd name="T47" fmla="*/ 10 h 1440"/>
                  <a:gd name="T48" fmla="+- 0 901 8"/>
                  <a:gd name="T49" fmla="*/ T48 w 1441"/>
                  <a:gd name="T50" fmla="+- 0 28 8"/>
                  <a:gd name="T51" fmla="*/ 28 h 1440"/>
                  <a:gd name="T52" fmla="+- 0 1008 8"/>
                  <a:gd name="T53" fmla="*/ T52 w 1441"/>
                  <a:gd name="T54" fmla="+- 0 64 8"/>
                  <a:gd name="T55" fmla="*/ 64 h 1440"/>
                  <a:gd name="T56" fmla="+- 0 1107 8"/>
                  <a:gd name="T57" fmla="*/ T56 w 1441"/>
                  <a:gd name="T58" fmla="+- 0 115 8"/>
                  <a:gd name="T59" fmla="*/ 115 h 1440"/>
                  <a:gd name="T60" fmla="+- 0 1196 8"/>
                  <a:gd name="T61" fmla="*/ T60 w 1441"/>
                  <a:gd name="T62" fmla="+- 0 181 8"/>
                  <a:gd name="T63" fmla="*/ 181 h 1440"/>
                  <a:gd name="T64" fmla="+- 0 1274 8"/>
                  <a:gd name="T65" fmla="*/ T64 w 1441"/>
                  <a:gd name="T66" fmla="+- 0 259 8"/>
                  <a:gd name="T67" fmla="*/ 259 h 1440"/>
                  <a:gd name="T68" fmla="+- 0 1340 8"/>
                  <a:gd name="T69" fmla="*/ T68 w 1441"/>
                  <a:gd name="T70" fmla="+- 0 348 8"/>
                  <a:gd name="T71" fmla="*/ 348 h 1440"/>
                  <a:gd name="T72" fmla="+- 0 1391 8"/>
                  <a:gd name="T73" fmla="*/ T72 w 1441"/>
                  <a:gd name="T74" fmla="+- 0 447 8"/>
                  <a:gd name="T75" fmla="*/ 447 h 1440"/>
                  <a:gd name="T76" fmla="+- 0 1427 8"/>
                  <a:gd name="T77" fmla="*/ T76 w 1441"/>
                  <a:gd name="T78" fmla="+- 0 554 8"/>
                  <a:gd name="T79" fmla="*/ 554 h 1440"/>
                  <a:gd name="T80" fmla="+- 0 1445 8"/>
                  <a:gd name="T81" fmla="*/ T80 w 1441"/>
                  <a:gd name="T82" fmla="+- 0 668 8"/>
                  <a:gd name="T83" fmla="*/ 668 h 1440"/>
                  <a:gd name="T84" fmla="+- 0 1448 8"/>
                  <a:gd name="T85" fmla="*/ T84 w 1441"/>
                  <a:gd name="T86" fmla="+- 0 727 8"/>
                  <a:gd name="T87" fmla="*/ 727 h 1440"/>
                  <a:gd name="T88" fmla="+- 0 1445 8"/>
                  <a:gd name="T89" fmla="*/ T88 w 1441"/>
                  <a:gd name="T90" fmla="+- 0 787 8"/>
                  <a:gd name="T91" fmla="*/ 787 h 1440"/>
                  <a:gd name="T92" fmla="+- 0 1427 8"/>
                  <a:gd name="T93" fmla="*/ T92 w 1441"/>
                  <a:gd name="T94" fmla="+- 0 901 8"/>
                  <a:gd name="T95" fmla="*/ 901 h 1440"/>
                  <a:gd name="T96" fmla="+- 0 1391 8"/>
                  <a:gd name="T97" fmla="*/ T96 w 1441"/>
                  <a:gd name="T98" fmla="+- 0 1008 8"/>
                  <a:gd name="T99" fmla="*/ 1008 h 1440"/>
                  <a:gd name="T100" fmla="+- 0 1340 8"/>
                  <a:gd name="T101" fmla="*/ T100 w 1441"/>
                  <a:gd name="T102" fmla="+- 0 1107 8"/>
                  <a:gd name="T103" fmla="*/ 1107 h 1440"/>
                  <a:gd name="T104" fmla="+- 0 1274 8"/>
                  <a:gd name="T105" fmla="*/ T104 w 1441"/>
                  <a:gd name="T106" fmla="+- 0 1196 8"/>
                  <a:gd name="T107" fmla="*/ 1196 h 1440"/>
                  <a:gd name="T108" fmla="+- 0 1196 8"/>
                  <a:gd name="T109" fmla="*/ T108 w 1441"/>
                  <a:gd name="T110" fmla="+- 0 1274 8"/>
                  <a:gd name="T111" fmla="*/ 1274 h 1440"/>
                  <a:gd name="T112" fmla="+- 0 1107 8"/>
                  <a:gd name="T113" fmla="*/ T112 w 1441"/>
                  <a:gd name="T114" fmla="+- 0 1340 8"/>
                  <a:gd name="T115" fmla="*/ 1340 h 1440"/>
                  <a:gd name="T116" fmla="+- 0 1008 8"/>
                  <a:gd name="T117" fmla="*/ T116 w 1441"/>
                  <a:gd name="T118" fmla="+- 0 1391 8"/>
                  <a:gd name="T119" fmla="*/ 1391 h 1440"/>
                  <a:gd name="T120" fmla="+- 0 901 8"/>
                  <a:gd name="T121" fmla="*/ T120 w 1441"/>
                  <a:gd name="T122" fmla="+- 0 1427 8"/>
                  <a:gd name="T123" fmla="*/ 1427 h 1440"/>
                  <a:gd name="T124" fmla="+- 0 787 8"/>
                  <a:gd name="T125" fmla="*/ T124 w 1441"/>
                  <a:gd name="T126" fmla="+- 0 1445 8"/>
                  <a:gd name="T127" fmla="*/ 1445 h 1440"/>
                  <a:gd name="T128" fmla="+- 0 727 8"/>
                  <a:gd name="T129" fmla="*/ T128 w 1441"/>
                  <a:gd name="T130" fmla="+- 0 1447 8"/>
                  <a:gd name="T131" fmla="*/ 1447 h 1440"/>
                  <a:gd name="T132" fmla="+- 0 668 8"/>
                  <a:gd name="T133" fmla="*/ T132 w 1441"/>
                  <a:gd name="T134" fmla="+- 0 1445 8"/>
                  <a:gd name="T135" fmla="*/ 1445 h 1440"/>
                  <a:gd name="T136" fmla="+- 0 554 8"/>
                  <a:gd name="T137" fmla="*/ T136 w 1441"/>
                  <a:gd name="T138" fmla="+- 0 1427 8"/>
                  <a:gd name="T139" fmla="*/ 1427 h 1440"/>
                  <a:gd name="T140" fmla="+- 0 447 8"/>
                  <a:gd name="T141" fmla="*/ T140 w 1441"/>
                  <a:gd name="T142" fmla="+- 0 1391 8"/>
                  <a:gd name="T143" fmla="*/ 1391 h 1440"/>
                  <a:gd name="T144" fmla="+- 0 348 8"/>
                  <a:gd name="T145" fmla="*/ T144 w 1441"/>
                  <a:gd name="T146" fmla="+- 0 1340 8"/>
                  <a:gd name="T147" fmla="*/ 1340 h 1440"/>
                  <a:gd name="T148" fmla="+- 0 259 8"/>
                  <a:gd name="T149" fmla="*/ T148 w 1441"/>
                  <a:gd name="T150" fmla="+- 0 1274 8"/>
                  <a:gd name="T151" fmla="*/ 1274 h 1440"/>
                  <a:gd name="T152" fmla="+- 0 181 8"/>
                  <a:gd name="T153" fmla="*/ T152 w 1441"/>
                  <a:gd name="T154" fmla="+- 0 1196 8"/>
                  <a:gd name="T155" fmla="*/ 1196 h 1440"/>
                  <a:gd name="T156" fmla="+- 0 115 8"/>
                  <a:gd name="T157" fmla="*/ T156 w 1441"/>
                  <a:gd name="T158" fmla="+- 0 1107 8"/>
                  <a:gd name="T159" fmla="*/ 1107 h 1440"/>
                  <a:gd name="T160" fmla="+- 0 64 8"/>
                  <a:gd name="T161" fmla="*/ T160 w 1441"/>
                  <a:gd name="T162" fmla="+- 0 1008 8"/>
                  <a:gd name="T163" fmla="*/ 1008 h 1440"/>
                  <a:gd name="T164" fmla="+- 0 28 8"/>
                  <a:gd name="T165" fmla="*/ T164 w 1441"/>
                  <a:gd name="T166" fmla="+- 0 901 8"/>
                  <a:gd name="T167" fmla="*/ 901 h 1440"/>
                  <a:gd name="T168" fmla="+- 0 10 8"/>
                  <a:gd name="T169" fmla="*/ T168 w 1441"/>
                  <a:gd name="T170" fmla="+- 0 787 8"/>
                  <a:gd name="T171" fmla="*/ 787 h 1440"/>
                  <a:gd name="T172" fmla="+- 0 8 8"/>
                  <a:gd name="T173" fmla="*/ T172 w 1441"/>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1"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40"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 name="Group 1">
            <a:extLst>
              <a:ext uri="{FF2B5EF4-FFF2-40B4-BE49-F238E27FC236}">
                <a16:creationId xmlns:a16="http://schemas.microsoft.com/office/drawing/2014/main" id="{46E5C6F3-A453-6754-8D7C-FC72D46B6212}"/>
              </a:ext>
            </a:extLst>
          </p:cNvPr>
          <p:cNvGrpSpPr>
            <a:grpSpLocks/>
          </p:cNvGrpSpPr>
          <p:nvPr/>
        </p:nvGrpSpPr>
        <p:grpSpPr bwMode="auto">
          <a:xfrm>
            <a:off x="4719638" y="3673475"/>
            <a:ext cx="923925" cy="923925"/>
            <a:chOff x="0" y="0"/>
            <a:chExt cx="1456" cy="1455"/>
          </a:xfrm>
        </p:grpSpPr>
        <p:grpSp>
          <p:nvGrpSpPr>
            <p:cNvPr id="16" name="Group 4">
              <a:extLst>
                <a:ext uri="{FF2B5EF4-FFF2-40B4-BE49-F238E27FC236}">
                  <a16:creationId xmlns:a16="http://schemas.microsoft.com/office/drawing/2014/main" id="{2B529B0C-1E1A-9AC1-2779-25789663CF15}"/>
                </a:ext>
              </a:extLst>
            </p:cNvPr>
            <p:cNvGrpSpPr>
              <a:grpSpLocks/>
            </p:cNvGrpSpPr>
            <p:nvPr/>
          </p:nvGrpSpPr>
          <p:grpSpPr bwMode="auto">
            <a:xfrm>
              <a:off x="8" y="8"/>
              <a:ext cx="1441" cy="1440"/>
              <a:chOff x="8" y="8"/>
              <a:chExt cx="1441" cy="1440"/>
            </a:xfrm>
          </p:grpSpPr>
          <p:sp>
            <p:nvSpPr>
              <p:cNvPr id="19" name="Freeform 5">
                <a:extLst>
                  <a:ext uri="{FF2B5EF4-FFF2-40B4-BE49-F238E27FC236}">
                    <a16:creationId xmlns:a16="http://schemas.microsoft.com/office/drawing/2014/main" id="{F5FCC041-19C0-B85B-E041-41F1105EC399}"/>
                  </a:ext>
                </a:extLst>
              </p:cNvPr>
              <p:cNvSpPr>
                <a:spLocks/>
              </p:cNvSpPr>
              <p:nvPr/>
            </p:nvSpPr>
            <p:spPr bwMode="auto">
              <a:xfrm>
                <a:off x="8" y="8"/>
                <a:ext cx="1441" cy="1440"/>
              </a:xfrm>
              <a:custGeom>
                <a:avLst/>
                <a:gdLst>
                  <a:gd name="T0" fmla="+- 0 727 8"/>
                  <a:gd name="T1" fmla="*/ T0 w 1441"/>
                  <a:gd name="T2" fmla="+- 0 8 8"/>
                  <a:gd name="T3" fmla="*/ 8 h 1440"/>
                  <a:gd name="T4" fmla="+- 0 611 8"/>
                  <a:gd name="T5" fmla="*/ T4 w 1441"/>
                  <a:gd name="T6" fmla="+- 0 17 8"/>
                  <a:gd name="T7" fmla="*/ 17 h 1440"/>
                  <a:gd name="T8" fmla="+- 0 500 8"/>
                  <a:gd name="T9" fmla="*/ T8 w 1441"/>
                  <a:gd name="T10" fmla="+- 0 44 8"/>
                  <a:gd name="T11" fmla="*/ 44 h 1440"/>
                  <a:gd name="T12" fmla="+- 0 397 8"/>
                  <a:gd name="T13" fmla="*/ T12 w 1441"/>
                  <a:gd name="T14" fmla="+- 0 88 8"/>
                  <a:gd name="T15" fmla="*/ 88 h 1440"/>
                  <a:gd name="T16" fmla="+- 0 302 8"/>
                  <a:gd name="T17" fmla="*/ T16 w 1441"/>
                  <a:gd name="T18" fmla="+- 0 146 8"/>
                  <a:gd name="T19" fmla="*/ 146 h 1440"/>
                  <a:gd name="T20" fmla="+- 0 218 8"/>
                  <a:gd name="T21" fmla="*/ T20 w 1441"/>
                  <a:gd name="T22" fmla="+- 0 218 8"/>
                  <a:gd name="T23" fmla="*/ 218 h 1440"/>
                  <a:gd name="T24" fmla="+- 0 146 8"/>
                  <a:gd name="T25" fmla="*/ T24 w 1441"/>
                  <a:gd name="T26" fmla="+- 0 302 8"/>
                  <a:gd name="T27" fmla="*/ 302 h 1440"/>
                  <a:gd name="T28" fmla="+- 0 88 8"/>
                  <a:gd name="T29" fmla="*/ T28 w 1441"/>
                  <a:gd name="T30" fmla="+- 0 397 8"/>
                  <a:gd name="T31" fmla="*/ 397 h 1440"/>
                  <a:gd name="T32" fmla="+- 0 44 8"/>
                  <a:gd name="T33" fmla="*/ T32 w 1441"/>
                  <a:gd name="T34" fmla="+- 0 500 8"/>
                  <a:gd name="T35" fmla="*/ 500 h 1440"/>
                  <a:gd name="T36" fmla="+- 0 17 8"/>
                  <a:gd name="T37" fmla="*/ T36 w 1441"/>
                  <a:gd name="T38" fmla="+- 0 611 8"/>
                  <a:gd name="T39" fmla="*/ 611 h 1440"/>
                  <a:gd name="T40" fmla="+- 0 8 8"/>
                  <a:gd name="T41" fmla="*/ T40 w 1441"/>
                  <a:gd name="T42" fmla="+- 0 727 8"/>
                  <a:gd name="T43" fmla="*/ 727 h 1440"/>
                  <a:gd name="T44" fmla="+- 0 10 8"/>
                  <a:gd name="T45" fmla="*/ T44 w 1441"/>
                  <a:gd name="T46" fmla="+- 0 787 8"/>
                  <a:gd name="T47" fmla="*/ 787 h 1440"/>
                  <a:gd name="T48" fmla="+- 0 28 8"/>
                  <a:gd name="T49" fmla="*/ T48 w 1441"/>
                  <a:gd name="T50" fmla="+- 0 901 8"/>
                  <a:gd name="T51" fmla="*/ 901 h 1440"/>
                  <a:gd name="T52" fmla="+- 0 64 8"/>
                  <a:gd name="T53" fmla="*/ T52 w 1441"/>
                  <a:gd name="T54" fmla="+- 0 1008 8"/>
                  <a:gd name="T55" fmla="*/ 1008 h 1440"/>
                  <a:gd name="T56" fmla="+- 0 115 8"/>
                  <a:gd name="T57" fmla="*/ T56 w 1441"/>
                  <a:gd name="T58" fmla="+- 0 1107 8"/>
                  <a:gd name="T59" fmla="*/ 1107 h 1440"/>
                  <a:gd name="T60" fmla="+- 0 181 8"/>
                  <a:gd name="T61" fmla="*/ T60 w 1441"/>
                  <a:gd name="T62" fmla="+- 0 1196 8"/>
                  <a:gd name="T63" fmla="*/ 1196 h 1440"/>
                  <a:gd name="T64" fmla="+- 0 259 8"/>
                  <a:gd name="T65" fmla="*/ T64 w 1441"/>
                  <a:gd name="T66" fmla="+- 0 1274 8"/>
                  <a:gd name="T67" fmla="*/ 1274 h 1440"/>
                  <a:gd name="T68" fmla="+- 0 348 8"/>
                  <a:gd name="T69" fmla="*/ T68 w 1441"/>
                  <a:gd name="T70" fmla="+- 0 1340 8"/>
                  <a:gd name="T71" fmla="*/ 1340 h 1440"/>
                  <a:gd name="T72" fmla="+- 0 447 8"/>
                  <a:gd name="T73" fmla="*/ T72 w 1441"/>
                  <a:gd name="T74" fmla="+- 0 1391 8"/>
                  <a:gd name="T75" fmla="*/ 1391 h 1440"/>
                  <a:gd name="T76" fmla="+- 0 554 8"/>
                  <a:gd name="T77" fmla="*/ T76 w 1441"/>
                  <a:gd name="T78" fmla="+- 0 1427 8"/>
                  <a:gd name="T79" fmla="*/ 1427 h 1440"/>
                  <a:gd name="T80" fmla="+- 0 668 8"/>
                  <a:gd name="T81" fmla="*/ T80 w 1441"/>
                  <a:gd name="T82" fmla="+- 0 1445 8"/>
                  <a:gd name="T83" fmla="*/ 1445 h 1440"/>
                  <a:gd name="T84" fmla="+- 0 727 8"/>
                  <a:gd name="T85" fmla="*/ T84 w 1441"/>
                  <a:gd name="T86" fmla="+- 0 1447 8"/>
                  <a:gd name="T87" fmla="*/ 1447 h 1440"/>
                  <a:gd name="T88" fmla="+- 0 787 8"/>
                  <a:gd name="T89" fmla="*/ T88 w 1441"/>
                  <a:gd name="T90" fmla="+- 0 1445 8"/>
                  <a:gd name="T91" fmla="*/ 1445 h 1440"/>
                  <a:gd name="T92" fmla="+- 0 901 8"/>
                  <a:gd name="T93" fmla="*/ T92 w 1441"/>
                  <a:gd name="T94" fmla="+- 0 1427 8"/>
                  <a:gd name="T95" fmla="*/ 1427 h 1440"/>
                  <a:gd name="T96" fmla="+- 0 1008 8"/>
                  <a:gd name="T97" fmla="*/ T96 w 1441"/>
                  <a:gd name="T98" fmla="+- 0 1391 8"/>
                  <a:gd name="T99" fmla="*/ 1391 h 1440"/>
                  <a:gd name="T100" fmla="+- 0 1107 8"/>
                  <a:gd name="T101" fmla="*/ T100 w 1441"/>
                  <a:gd name="T102" fmla="+- 0 1340 8"/>
                  <a:gd name="T103" fmla="*/ 1340 h 1440"/>
                  <a:gd name="T104" fmla="+- 0 1196 8"/>
                  <a:gd name="T105" fmla="*/ T104 w 1441"/>
                  <a:gd name="T106" fmla="+- 0 1274 8"/>
                  <a:gd name="T107" fmla="*/ 1274 h 1440"/>
                  <a:gd name="T108" fmla="+- 0 1274 8"/>
                  <a:gd name="T109" fmla="*/ T108 w 1441"/>
                  <a:gd name="T110" fmla="+- 0 1196 8"/>
                  <a:gd name="T111" fmla="*/ 1196 h 1440"/>
                  <a:gd name="T112" fmla="+- 0 1340 8"/>
                  <a:gd name="T113" fmla="*/ T112 w 1441"/>
                  <a:gd name="T114" fmla="+- 0 1107 8"/>
                  <a:gd name="T115" fmla="*/ 1107 h 1440"/>
                  <a:gd name="T116" fmla="+- 0 1391 8"/>
                  <a:gd name="T117" fmla="*/ T116 w 1441"/>
                  <a:gd name="T118" fmla="+- 0 1008 8"/>
                  <a:gd name="T119" fmla="*/ 1008 h 1440"/>
                  <a:gd name="T120" fmla="+- 0 1427 8"/>
                  <a:gd name="T121" fmla="*/ T120 w 1441"/>
                  <a:gd name="T122" fmla="+- 0 901 8"/>
                  <a:gd name="T123" fmla="*/ 901 h 1440"/>
                  <a:gd name="T124" fmla="+- 0 1445 8"/>
                  <a:gd name="T125" fmla="*/ T124 w 1441"/>
                  <a:gd name="T126" fmla="+- 0 787 8"/>
                  <a:gd name="T127" fmla="*/ 787 h 1440"/>
                  <a:gd name="T128" fmla="+- 0 1448 8"/>
                  <a:gd name="T129" fmla="*/ T128 w 1441"/>
                  <a:gd name="T130" fmla="+- 0 727 8"/>
                  <a:gd name="T131" fmla="*/ 727 h 1440"/>
                  <a:gd name="T132" fmla="+- 0 1445 8"/>
                  <a:gd name="T133" fmla="*/ T132 w 1441"/>
                  <a:gd name="T134" fmla="+- 0 668 8"/>
                  <a:gd name="T135" fmla="*/ 668 h 1440"/>
                  <a:gd name="T136" fmla="+- 0 1427 8"/>
                  <a:gd name="T137" fmla="*/ T136 w 1441"/>
                  <a:gd name="T138" fmla="+- 0 554 8"/>
                  <a:gd name="T139" fmla="*/ 554 h 1440"/>
                  <a:gd name="T140" fmla="+- 0 1391 8"/>
                  <a:gd name="T141" fmla="*/ T140 w 1441"/>
                  <a:gd name="T142" fmla="+- 0 447 8"/>
                  <a:gd name="T143" fmla="*/ 447 h 1440"/>
                  <a:gd name="T144" fmla="+- 0 1340 8"/>
                  <a:gd name="T145" fmla="*/ T144 w 1441"/>
                  <a:gd name="T146" fmla="+- 0 348 8"/>
                  <a:gd name="T147" fmla="*/ 348 h 1440"/>
                  <a:gd name="T148" fmla="+- 0 1274 8"/>
                  <a:gd name="T149" fmla="*/ T148 w 1441"/>
                  <a:gd name="T150" fmla="+- 0 259 8"/>
                  <a:gd name="T151" fmla="*/ 259 h 1440"/>
                  <a:gd name="T152" fmla="+- 0 1196 8"/>
                  <a:gd name="T153" fmla="*/ T152 w 1441"/>
                  <a:gd name="T154" fmla="+- 0 181 8"/>
                  <a:gd name="T155" fmla="*/ 181 h 1440"/>
                  <a:gd name="T156" fmla="+- 0 1107 8"/>
                  <a:gd name="T157" fmla="*/ T156 w 1441"/>
                  <a:gd name="T158" fmla="+- 0 115 8"/>
                  <a:gd name="T159" fmla="*/ 115 h 1440"/>
                  <a:gd name="T160" fmla="+- 0 1008 8"/>
                  <a:gd name="T161" fmla="*/ T160 w 1441"/>
                  <a:gd name="T162" fmla="+- 0 64 8"/>
                  <a:gd name="T163" fmla="*/ 64 h 1440"/>
                  <a:gd name="T164" fmla="+- 0 901 8"/>
                  <a:gd name="T165" fmla="*/ T164 w 1441"/>
                  <a:gd name="T166" fmla="+- 0 28 8"/>
                  <a:gd name="T167" fmla="*/ 28 h 1440"/>
                  <a:gd name="T168" fmla="+- 0 787 8"/>
                  <a:gd name="T169" fmla="*/ T168 w 1441"/>
                  <a:gd name="T170" fmla="+- 0 10 8"/>
                  <a:gd name="T171" fmla="*/ 10 h 1440"/>
                  <a:gd name="T172" fmla="+- 0 727 8"/>
                  <a:gd name="T173" fmla="*/ T172 w 1441"/>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1"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40"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 name="Group 2">
              <a:extLst>
                <a:ext uri="{FF2B5EF4-FFF2-40B4-BE49-F238E27FC236}">
                  <a16:creationId xmlns:a16="http://schemas.microsoft.com/office/drawing/2014/main" id="{6ADF474A-CD1E-4C46-1479-3A28BBA61BB0}"/>
                </a:ext>
              </a:extLst>
            </p:cNvPr>
            <p:cNvGrpSpPr>
              <a:grpSpLocks/>
            </p:cNvGrpSpPr>
            <p:nvPr/>
          </p:nvGrpSpPr>
          <p:grpSpPr bwMode="auto">
            <a:xfrm>
              <a:off x="8" y="8"/>
              <a:ext cx="1441" cy="1440"/>
              <a:chOff x="8" y="8"/>
              <a:chExt cx="1441" cy="1440"/>
            </a:xfrm>
          </p:grpSpPr>
          <p:sp>
            <p:nvSpPr>
              <p:cNvPr id="18" name="Freeform 3">
                <a:extLst>
                  <a:ext uri="{FF2B5EF4-FFF2-40B4-BE49-F238E27FC236}">
                    <a16:creationId xmlns:a16="http://schemas.microsoft.com/office/drawing/2014/main" id="{FA64A363-CCCD-E0FC-0C7D-A36F2974AB7E}"/>
                  </a:ext>
                </a:extLst>
              </p:cNvPr>
              <p:cNvSpPr>
                <a:spLocks/>
              </p:cNvSpPr>
              <p:nvPr/>
            </p:nvSpPr>
            <p:spPr bwMode="auto">
              <a:xfrm>
                <a:off x="8" y="8"/>
                <a:ext cx="1441" cy="1440"/>
              </a:xfrm>
              <a:custGeom>
                <a:avLst/>
                <a:gdLst>
                  <a:gd name="T0" fmla="+- 0 8 8"/>
                  <a:gd name="T1" fmla="*/ T0 w 1441"/>
                  <a:gd name="T2" fmla="+- 0 727 8"/>
                  <a:gd name="T3" fmla="*/ 727 h 1440"/>
                  <a:gd name="T4" fmla="+- 0 17 8"/>
                  <a:gd name="T5" fmla="*/ T4 w 1441"/>
                  <a:gd name="T6" fmla="+- 0 611 8"/>
                  <a:gd name="T7" fmla="*/ 611 h 1440"/>
                  <a:gd name="T8" fmla="+- 0 44 8"/>
                  <a:gd name="T9" fmla="*/ T8 w 1441"/>
                  <a:gd name="T10" fmla="+- 0 500 8"/>
                  <a:gd name="T11" fmla="*/ 500 h 1440"/>
                  <a:gd name="T12" fmla="+- 0 88 8"/>
                  <a:gd name="T13" fmla="*/ T12 w 1441"/>
                  <a:gd name="T14" fmla="+- 0 397 8"/>
                  <a:gd name="T15" fmla="*/ 397 h 1440"/>
                  <a:gd name="T16" fmla="+- 0 146 8"/>
                  <a:gd name="T17" fmla="*/ T16 w 1441"/>
                  <a:gd name="T18" fmla="+- 0 302 8"/>
                  <a:gd name="T19" fmla="*/ 302 h 1440"/>
                  <a:gd name="T20" fmla="+- 0 218 8"/>
                  <a:gd name="T21" fmla="*/ T20 w 1441"/>
                  <a:gd name="T22" fmla="+- 0 218 8"/>
                  <a:gd name="T23" fmla="*/ 218 h 1440"/>
                  <a:gd name="T24" fmla="+- 0 302 8"/>
                  <a:gd name="T25" fmla="*/ T24 w 1441"/>
                  <a:gd name="T26" fmla="+- 0 146 8"/>
                  <a:gd name="T27" fmla="*/ 146 h 1440"/>
                  <a:gd name="T28" fmla="+- 0 397 8"/>
                  <a:gd name="T29" fmla="*/ T28 w 1441"/>
                  <a:gd name="T30" fmla="+- 0 88 8"/>
                  <a:gd name="T31" fmla="*/ 88 h 1440"/>
                  <a:gd name="T32" fmla="+- 0 500 8"/>
                  <a:gd name="T33" fmla="*/ T32 w 1441"/>
                  <a:gd name="T34" fmla="+- 0 44 8"/>
                  <a:gd name="T35" fmla="*/ 44 h 1440"/>
                  <a:gd name="T36" fmla="+- 0 611 8"/>
                  <a:gd name="T37" fmla="*/ T36 w 1441"/>
                  <a:gd name="T38" fmla="+- 0 17 8"/>
                  <a:gd name="T39" fmla="*/ 17 h 1440"/>
                  <a:gd name="T40" fmla="+- 0 727 8"/>
                  <a:gd name="T41" fmla="*/ T40 w 1441"/>
                  <a:gd name="T42" fmla="+- 0 8 8"/>
                  <a:gd name="T43" fmla="*/ 8 h 1440"/>
                  <a:gd name="T44" fmla="+- 0 787 8"/>
                  <a:gd name="T45" fmla="*/ T44 w 1441"/>
                  <a:gd name="T46" fmla="+- 0 10 8"/>
                  <a:gd name="T47" fmla="*/ 10 h 1440"/>
                  <a:gd name="T48" fmla="+- 0 901 8"/>
                  <a:gd name="T49" fmla="*/ T48 w 1441"/>
                  <a:gd name="T50" fmla="+- 0 28 8"/>
                  <a:gd name="T51" fmla="*/ 28 h 1440"/>
                  <a:gd name="T52" fmla="+- 0 1008 8"/>
                  <a:gd name="T53" fmla="*/ T52 w 1441"/>
                  <a:gd name="T54" fmla="+- 0 64 8"/>
                  <a:gd name="T55" fmla="*/ 64 h 1440"/>
                  <a:gd name="T56" fmla="+- 0 1107 8"/>
                  <a:gd name="T57" fmla="*/ T56 w 1441"/>
                  <a:gd name="T58" fmla="+- 0 115 8"/>
                  <a:gd name="T59" fmla="*/ 115 h 1440"/>
                  <a:gd name="T60" fmla="+- 0 1196 8"/>
                  <a:gd name="T61" fmla="*/ T60 w 1441"/>
                  <a:gd name="T62" fmla="+- 0 181 8"/>
                  <a:gd name="T63" fmla="*/ 181 h 1440"/>
                  <a:gd name="T64" fmla="+- 0 1274 8"/>
                  <a:gd name="T65" fmla="*/ T64 w 1441"/>
                  <a:gd name="T66" fmla="+- 0 259 8"/>
                  <a:gd name="T67" fmla="*/ 259 h 1440"/>
                  <a:gd name="T68" fmla="+- 0 1340 8"/>
                  <a:gd name="T69" fmla="*/ T68 w 1441"/>
                  <a:gd name="T70" fmla="+- 0 348 8"/>
                  <a:gd name="T71" fmla="*/ 348 h 1440"/>
                  <a:gd name="T72" fmla="+- 0 1391 8"/>
                  <a:gd name="T73" fmla="*/ T72 w 1441"/>
                  <a:gd name="T74" fmla="+- 0 447 8"/>
                  <a:gd name="T75" fmla="*/ 447 h 1440"/>
                  <a:gd name="T76" fmla="+- 0 1427 8"/>
                  <a:gd name="T77" fmla="*/ T76 w 1441"/>
                  <a:gd name="T78" fmla="+- 0 554 8"/>
                  <a:gd name="T79" fmla="*/ 554 h 1440"/>
                  <a:gd name="T80" fmla="+- 0 1445 8"/>
                  <a:gd name="T81" fmla="*/ T80 w 1441"/>
                  <a:gd name="T82" fmla="+- 0 668 8"/>
                  <a:gd name="T83" fmla="*/ 668 h 1440"/>
                  <a:gd name="T84" fmla="+- 0 1448 8"/>
                  <a:gd name="T85" fmla="*/ T84 w 1441"/>
                  <a:gd name="T86" fmla="+- 0 727 8"/>
                  <a:gd name="T87" fmla="*/ 727 h 1440"/>
                  <a:gd name="T88" fmla="+- 0 1445 8"/>
                  <a:gd name="T89" fmla="*/ T88 w 1441"/>
                  <a:gd name="T90" fmla="+- 0 787 8"/>
                  <a:gd name="T91" fmla="*/ 787 h 1440"/>
                  <a:gd name="T92" fmla="+- 0 1427 8"/>
                  <a:gd name="T93" fmla="*/ T92 w 1441"/>
                  <a:gd name="T94" fmla="+- 0 901 8"/>
                  <a:gd name="T95" fmla="*/ 901 h 1440"/>
                  <a:gd name="T96" fmla="+- 0 1391 8"/>
                  <a:gd name="T97" fmla="*/ T96 w 1441"/>
                  <a:gd name="T98" fmla="+- 0 1008 8"/>
                  <a:gd name="T99" fmla="*/ 1008 h 1440"/>
                  <a:gd name="T100" fmla="+- 0 1340 8"/>
                  <a:gd name="T101" fmla="*/ T100 w 1441"/>
                  <a:gd name="T102" fmla="+- 0 1107 8"/>
                  <a:gd name="T103" fmla="*/ 1107 h 1440"/>
                  <a:gd name="T104" fmla="+- 0 1274 8"/>
                  <a:gd name="T105" fmla="*/ T104 w 1441"/>
                  <a:gd name="T106" fmla="+- 0 1196 8"/>
                  <a:gd name="T107" fmla="*/ 1196 h 1440"/>
                  <a:gd name="T108" fmla="+- 0 1196 8"/>
                  <a:gd name="T109" fmla="*/ T108 w 1441"/>
                  <a:gd name="T110" fmla="+- 0 1274 8"/>
                  <a:gd name="T111" fmla="*/ 1274 h 1440"/>
                  <a:gd name="T112" fmla="+- 0 1107 8"/>
                  <a:gd name="T113" fmla="*/ T112 w 1441"/>
                  <a:gd name="T114" fmla="+- 0 1340 8"/>
                  <a:gd name="T115" fmla="*/ 1340 h 1440"/>
                  <a:gd name="T116" fmla="+- 0 1008 8"/>
                  <a:gd name="T117" fmla="*/ T116 w 1441"/>
                  <a:gd name="T118" fmla="+- 0 1391 8"/>
                  <a:gd name="T119" fmla="*/ 1391 h 1440"/>
                  <a:gd name="T120" fmla="+- 0 901 8"/>
                  <a:gd name="T121" fmla="*/ T120 w 1441"/>
                  <a:gd name="T122" fmla="+- 0 1427 8"/>
                  <a:gd name="T123" fmla="*/ 1427 h 1440"/>
                  <a:gd name="T124" fmla="+- 0 787 8"/>
                  <a:gd name="T125" fmla="*/ T124 w 1441"/>
                  <a:gd name="T126" fmla="+- 0 1445 8"/>
                  <a:gd name="T127" fmla="*/ 1445 h 1440"/>
                  <a:gd name="T128" fmla="+- 0 727 8"/>
                  <a:gd name="T129" fmla="*/ T128 w 1441"/>
                  <a:gd name="T130" fmla="+- 0 1447 8"/>
                  <a:gd name="T131" fmla="*/ 1447 h 1440"/>
                  <a:gd name="T132" fmla="+- 0 668 8"/>
                  <a:gd name="T133" fmla="*/ T132 w 1441"/>
                  <a:gd name="T134" fmla="+- 0 1445 8"/>
                  <a:gd name="T135" fmla="*/ 1445 h 1440"/>
                  <a:gd name="T136" fmla="+- 0 554 8"/>
                  <a:gd name="T137" fmla="*/ T136 w 1441"/>
                  <a:gd name="T138" fmla="+- 0 1427 8"/>
                  <a:gd name="T139" fmla="*/ 1427 h 1440"/>
                  <a:gd name="T140" fmla="+- 0 447 8"/>
                  <a:gd name="T141" fmla="*/ T140 w 1441"/>
                  <a:gd name="T142" fmla="+- 0 1391 8"/>
                  <a:gd name="T143" fmla="*/ 1391 h 1440"/>
                  <a:gd name="T144" fmla="+- 0 348 8"/>
                  <a:gd name="T145" fmla="*/ T144 w 1441"/>
                  <a:gd name="T146" fmla="+- 0 1340 8"/>
                  <a:gd name="T147" fmla="*/ 1340 h 1440"/>
                  <a:gd name="T148" fmla="+- 0 259 8"/>
                  <a:gd name="T149" fmla="*/ T148 w 1441"/>
                  <a:gd name="T150" fmla="+- 0 1274 8"/>
                  <a:gd name="T151" fmla="*/ 1274 h 1440"/>
                  <a:gd name="T152" fmla="+- 0 181 8"/>
                  <a:gd name="T153" fmla="*/ T152 w 1441"/>
                  <a:gd name="T154" fmla="+- 0 1196 8"/>
                  <a:gd name="T155" fmla="*/ 1196 h 1440"/>
                  <a:gd name="T156" fmla="+- 0 115 8"/>
                  <a:gd name="T157" fmla="*/ T156 w 1441"/>
                  <a:gd name="T158" fmla="+- 0 1107 8"/>
                  <a:gd name="T159" fmla="*/ 1107 h 1440"/>
                  <a:gd name="T160" fmla="+- 0 64 8"/>
                  <a:gd name="T161" fmla="*/ T160 w 1441"/>
                  <a:gd name="T162" fmla="+- 0 1008 8"/>
                  <a:gd name="T163" fmla="*/ 1008 h 1440"/>
                  <a:gd name="T164" fmla="+- 0 28 8"/>
                  <a:gd name="T165" fmla="*/ T164 w 1441"/>
                  <a:gd name="T166" fmla="+- 0 901 8"/>
                  <a:gd name="T167" fmla="*/ 901 h 1440"/>
                  <a:gd name="T168" fmla="+- 0 10 8"/>
                  <a:gd name="T169" fmla="*/ T168 w 1441"/>
                  <a:gd name="T170" fmla="+- 0 787 8"/>
                  <a:gd name="T171" fmla="*/ 787 h 1440"/>
                  <a:gd name="T172" fmla="+- 0 8 8"/>
                  <a:gd name="T173" fmla="*/ T172 w 1441"/>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1"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40"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155778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D3EB9F4-BFF1-28F9-EF86-815946170A57}"/>
              </a:ext>
            </a:extLst>
          </p:cNvPr>
          <p:cNvGrpSpPr>
            <a:grpSpLocks/>
          </p:cNvGrpSpPr>
          <p:nvPr/>
        </p:nvGrpSpPr>
        <p:grpSpPr bwMode="auto">
          <a:xfrm>
            <a:off x="1700848" y="998220"/>
            <a:ext cx="923925" cy="925513"/>
            <a:chOff x="0" y="0"/>
            <a:chExt cx="1455" cy="1456"/>
          </a:xfrm>
        </p:grpSpPr>
        <p:grpSp>
          <p:nvGrpSpPr>
            <p:cNvPr id="5" name="Group 3">
              <a:extLst>
                <a:ext uri="{FF2B5EF4-FFF2-40B4-BE49-F238E27FC236}">
                  <a16:creationId xmlns:a16="http://schemas.microsoft.com/office/drawing/2014/main" id="{965CE7D4-2993-4700-319E-C6E8EB1EF2B0}"/>
                </a:ext>
              </a:extLst>
            </p:cNvPr>
            <p:cNvGrpSpPr>
              <a:grpSpLocks/>
            </p:cNvGrpSpPr>
            <p:nvPr/>
          </p:nvGrpSpPr>
          <p:grpSpPr bwMode="auto">
            <a:xfrm>
              <a:off x="8" y="8"/>
              <a:ext cx="1440" cy="1441"/>
              <a:chOff x="8" y="8"/>
              <a:chExt cx="1440" cy="1441"/>
            </a:xfrm>
          </p:grpSpPr>
          <p:sp>
            <p:nvSpPr>
              <p:cNvPr id="8" name="Freeform 4">
                <a:extLst>
                  <a:ext uri="{FF2B5EF4-FFF2-40B4-BE49-F238E27FC236}">
                    <a16:creationId xmlns:a16="http://schemas.microsoft.com/office/drawing/2014/main" id="{96652D90-FB2D-7B9B-5220-9827A2A5776E}"/>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 name="Group 5">
              <a:extLst>
                <a:ext uri="{FF2B5EF4-FFF2-40B4-BE49-F238E27FC236}">
                  <a16:creationId xmlns:a16="http://schemas.microsoft.com/office/drawing/2014/main" id="{C6E96BBA-14BC-0B6B-AB80-F109B5057C85}"/>
                </a:ext>
              </a:extLst>
            </p:cNvPr>
            <p:cNvGrpSpPr>
              <a:grpSpLocks/>
            </p:cNvGrpSpPr>
            <p:nvPr/>
          </p:nvGrpSpPr>
          <p:grpSpPr bwMode="auto">
            <a:xfrm>
              <a:off x="8" y="8"/>
              <a:ext cx="1440" cy="1441"/>
              <a:chOff x="8" y="8"/>
              <a:chExt cx="1440" cy="1441"/>
            </a:xfrm>
          </p:grpSpPr>
          <p:sp>
            <p:nvSpPr>
              <p:cNvPr id="7" name="Freeform 6">
                <a:extLst>
                  <a:ext uri="{FF2B5EF4-FFF2-40B4-BE49-F238E27FC236}">
                    <a16:creationId xmlns:a16="http://schemas.microsoft.com/office/drawing/2014/main" id="{2E98B3B0-61DB-21F5-BB2E-B2C913F87E2D}"/>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9" name="Group 2">
            <a:extLst>
              <a:ext uri="{FF2B5EF4-FFF2-40B4-BE49-F238E27FC236}">
                <a16:creationId xmlns:a16="http://schemas.microsoft.com/office/drawing/2014/main" id="{A90974C0-4487-203C-899D-18A17E28FA87}"/>
              </a:ext>
            </a:extLst>
          </p:cNvPr>
          <p:cNvGrpSpPr>
            <a:grpSpLocks/>
          </p:cNvGrpSpPr>
          <p:nvPr/>
        </p:nvGrpSpPr>
        <p:grpSpPr bwMode="auto">
          <a:xfrm>
            <a:off x="1965008" y="3141980"/>
            <a:ext cx="923925" cy="925513"/>
            <a:chOff x="0" y="0"/>
            <a:chExt cx="1455" cy="1456"/>
          </a:xfrm>
        </p:grpSpPr>
        <p:grpSp>
          <p:nvGrpSpPr>
            <p:cNvPr id="10" name="Group 3">
              <a:extLst>
                <a:ext uri="{FF2B5EF4-FFF2-40B4-BE49-F238E27FC236}">
                  <a16:creationId xmlns:a16="http://schemas.microsoft.com/office/drawing/2014/main" id="{E3BCC435-6342-7AF6-581E-5A7FA71C7E36}"/>
                </a:ext>
              </a:extLst>
            </p:cNvPr>
            <p:cNvGrpSpPr>
              <a:grpSpLocks/>
            </p:cNvGrpSpPr>
            <p:nvPr/>
          </p:nvGrpSpPr>
          <p:grpSpPr bwMode="auto">
            <a:xfrm>
              <a:off x="8" y="8"/>
              <a:ext cx="1440" cy="1441"/>
              <a:chOff x="8" y="8"/>
              <a:chExt cx="1440" cy="1441"/>
            </a:xfrm>
          </p:grpSpPr>
          <p:sp>
            <p:nvSpPr>
              <p:cNvPr id="13" name="Freeform 4">
                <a:extLst>
                  <a:ext uri="{FF2B5EF4-FFF2-40B4-BE49-F238E27FC236}">
                    <a16:creationId xmlns:a16="http://schemas.microsoft.com/office/drawing/2014/main" id="{BD4ABA92-3B54-27D7-A40B-2F4EE81FCEB7}"/>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 name="Group 10">
              <a:extLst>
                <a:ext uri="{FF2B5EF4-FFF2-40B4-BE49-F238E27FC236}">
                  <a16:creationId xmlns:a16="http://schemas.microsoft.com/office/drawing/2014/main" id="{1E9739FE-B2D1-2634-AD9B-ABB996C092D4}"/>
                </a:ext>
              </a:extLst>
            </p:cNvPr>
            <p:cNvGrpSpPr>
              <a:grpSpLocks/>
            </p:cNvGrpSpPr>
            <p:nvPr/>
          </p:nvGrpSpPr>
          <p:grpSpPr bwMode="auto">
            <a:xfrm>
              <a:off x="8" y="8"/>
              <a:ext cx="1440" cy="1441"/>
              <a:chOff x="8" y="8"/>
              <a:chExt cx="1440" cy="1441"/>
            </a:xfrm>
          </p:grpSpPr>
          <p:sp>
            <p:nvSpPr>
              <p:cNvPr id="12" name="Freeform 6">
                <a:extLst>
                  <a:ext uri="{FF2B5EF4-FFF2-40B4-BE49-F238E27FC236}">
                    <a16:creationId xmlns:a16="http://schemas.microsoft.com/office/drawing/2014/main" id="{CB240EFD-612E-FEDF-48AD-86AF15B47B5B}"/>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4" name="Group 2">
            <a:extLst>
              <a:ext uri="{FF2B5EF4-FFF2-40B4-BE49-F238E27FC236}">
                <a16:creationId xmlns:a16="http://schemas.microsoft.com/office/drawing/2014/main" id="{B9EDBD51-A1CE-85D0-EDF6-34F8760C6F78}"/>
              </a:ext>
            </a:extLst>
          </p:cNvPr>
          <p:cNvGrpSpPr>
            <a:grpSpLocks/>
          </p:cNvGrpSpPr>
          <p:nvPr/>
        </p:nvGrpSpPr>
        <p:grpSpPr bwMode="auto">
          <a:xfrm>
            <a:off x="3021648" y="2221552"/>
            <a:ext cx="923925" cy="925513"/>
            <a:chOff x="0" y="0"/>
            <a:chExt cx="1455" cy="1456"/>
          </a:xfrm>
        </p:grpSpPr>
        <p:grpSp>
          <p:nvGrpSpPr>
            <p:cNvPr id="15" name="Group 3">
              <a:extLst>
                <a:ext uri="{FF2B5EF4-FFF2-40B4-BE49-F238E27FC236}">
                  <a16:creationId xmlns:a16="http://schemas.microsoft.com/office/drawing/2014/main" id="{184FE619-AC0E-A6B7-B296-760D8670EC26}"/>
                </a:ext>
              </a:extLst>
            </p:cNvPr>
            <p:cNvGrpSpPr>
              <a:grpSpLocks/>
            </p:cNvGrpSpPr>
            <p:nvPr/>
          </p:nvGrpSpPr>
          <p:grpSpPr bwMode="auto">
            <a:xfrm>
              <a:off x="8" y="8"/>
              <a:ext cx="1440" cy="1441"/>
              <a:chOff x="8" y="8"/>
              <a:chExt cx="1440" cy="1441"/>
            </a:xfrm>
          </p:grpSpPr>
          <p:sp>
            <p:nvSpPr>
              <p:cNvPr id="18" name="Freeform 4">
                <a:extLst>
                  <a:ext uri="{FF2B5EF4-FFF2-40B4-BE49-F238E27FC236}">
                    <a16:creationId xmlns:a16="http://schemas.microsoft.com/office/drawing/2014/main" id="{50C17E22-8EDF-411C-6C16-EB1EB71DCDBE}"/>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 15">
              <a:extLst>
                <a:ext uri="{FF2B5EF4-FFF2-40B4-BE49-F238E27FC236}">
                  <a16:creationId xmlns:a16="http://schemas.microsoft.com/office/drawing/2014/main" id="{86463E82-F06E-D225-FD5A-677E840D774B}"/>
                </a:ext>
              </a:extLst>
            </p:cNvPr>
            <p:cNvGrpSpPr>
              <a:grpSpLocks/>
            </p:cNvGrpSpPr>
            <p:nvPr/>
          </p:nvGrpSpPr>
          <p:grpSpPr bwMode="auto">
            <a:xfrm>
              <a:off x="8" y="8"/>
              <a:ext cx="1440" cy="1441"/>
              <a:chOff x="8" y="8"/>
              <a:chExt cx="1440" cy="1441"/>
            </a:xfrm>
          </p:grpSpPr>
          <p:sp>
            <p:nvSpPr>
              <p:cNvPr id="17" name="Freeform 6">
                <a:extLst>
                  <a:ext uri="{FF2B5EF4-FFF2-40B4-BE49-F238E27FC236}">
                    <a16:creationId xmlns:a16="http://schemas.microsoft.com/office/drawing/2014/main" id="{2A596907-A6FB-A8D6-99F4-637364C21DA3}"/>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9" name="Group 2">
            <a:extLst>
              <a:ext uri="{FF2B5EF4-FFF2-40B4-BE49-F238E27FC236}">
                <a16:creationId xmlns:a16="http://schemas.microsoft.com/office/drawing/2014/main" id="{F2BF0827-2D77-2390-3474-ADE7E42AE645}"/>
              </a:ext>
            </a:extLst>
          </p:cNvPr>
          <p:cNvGrpSpPr>
            <a:grpSpLocks/>
          </p:cNvGrpSpPr>
          <p:nvPr/>
        </p:nvGrpSpPr>
        <p:grpSpPr bwMode="auto">
          <a:xfrm>
            <a:off x="3753168" y="493395"/>
            <a:ext cx="923925" cy="925513"/>
            <a:chOff x="0" y="0"/>
            <a:chExt cx="1455" cy="1456"/>
          </a:xfrm>
        </p:grpSpPr>
        <p:grpSp>
          <p:nvGrpSpPr>
            <p:cNvPr id="20" name="Group 3">
              <a:extLst>
                <a:ext uri="{FF2B5EF4-FFF2-40B4-BE49-F238E27FC236}">
                  <a16:creationId xmlns:a16="http://schemas.microsoft.com/office/drawing/2014/main" id="{484D15B8-9F5F-C72A-98A6-7301B50DDF60}"/>
                </a:ext>
              </a:extLst>
            </p:cNvPr>
            <p:cNvGrpSpPr>
              <a:grpSpLocks/>
            </p:cNvGrpSpPr>
            <p:nvPr/>
          </p:nvGrpSpPr>
          <p:grpSpPr bwMode="auto">
            <a:xfrm>
              <a:off x="8" y="8"/>
              <a:ext cx="1440" cy="1441"/>
              <a:chOff x="8" y="8"/>
              <a:chExt cx="1440" cy="1441"/>
            </a:xfrm>
          </p:grpSpPr>
          <p:sp>
            <p:nvSpPr>
              <p:cNvPr id="23" name="Freeform 4">
                <a:extLst>
                  <a:ext uri="{FF2B5EF4-FFF2-40B4-BE49-F238E27FC236}">
                    <a16:creationId xmlns:a16="http://schemas.microsoft.com/office/drawing/2014/main" id="{B39029B0-8579-3D4B-502A-ACAA3896B013}"/>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1" name="Group 20">
              <a:extLst>
                <a:ext uri="{FF2B5EF4-FFF2-40B4-BE49-F238E27FC236}">
                  <a16:creationId xmlns:a16="http://schemas.microsoft.com/office/drawing/2014/main" id="{BF8B6BDA-2BA8-D9E4-5314-6A96D3C0D786}"/>
                </a:ext>
              </a:extLst>
            </p:cNvPr>
            <p:cNvGrpSpPr>
              <a:grpSpLocks/>
            </p:cNvGrpSpPr>
            <p:nvPr/>
          </p:nvGrpSpPr>
          <p:grpSpPr bwMode="auto">
            <a:xfrm>
              <a:off x="8" y="8"/>
              <a:ext cx="1440" cy="1441"/>
              <a:chOff x="8" y="8"/>
              <a:chExt cx="1440" cy="1441"/>
            </a:xfrm>
          </p:grpSpPr>
          <p:sp>
            <p:nvSpPr>
              <p:cNvPr id="22" name="Freeform 6">
                <a:extLst>
                  <a:ext uri="{FF2B5EF4-FFF2-40B4-BE49-F238E27FC236}">
                    <a16:creationId xmlns:a16="http://schemas.microsoft.com/office/drawing/2014/main" id="{9C1E9C60-D026-C7B2-A7D2-76DF7E2AECC5}"/>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4" name="Group 2">
            <a:extLst>
              <a:ext uri="{FF2B5EF4-FFF2-40B4-BE49-F238E27FC236}">
                <a16:creationId xmlns:a16="http://schemas.microsoft.com/office/drawing/2014/main" id="{7335ED53-16CD-CA75-2E22-907A490F10CC}"/>
              </a:ext>
            </a:extLst>
          </p:cNvPr>
          <p:cNvGrpSpPr>
            <a:grpSpLocks/>
          </p:cNvGrpSpPr>
          <p:nvPr/>
        </p:nvGrpSpPr>
        <p:grpSpPr bwMode="auto">
          <a:xfrm>
            <a:off x="4661536" y="2503487"/>
            <a:ext cx="923925" cy="925513"/>
            <a:chOff x="0" y="0"/>
            <a:chExt cx="1455" cy="1456"/>
          </a:xfrm>
        </p:grpSpPr>
        <p:grpSp>
          <p:nvGrpSpPr>
            <p:cNvPr id="25" name="Group 3">
              <a:extLst>
                <a:ext uri="{FF2B5EF4-FFF2-40B4-BE49-F238E27FC236}">
                  <a16:creationId xmlns:a16="http://schemas.microsoft.com/office/drawing/2014/main" id="{E7C06D42-0D3D-E38D-7873-5343C37D6951}"/>
                </a:ext>
              </a:extLst>
            </p:cNvPr>
            <p:cNvGrpSpPr>
              <a:grpSpLocks/>
            </p:cNvGrpSpPr>
            <p:nvPr/>
          </p:nvGrpSpPr>
          <p:grpSpPr bwMode="auto">
            <a:xfrm>
              <a:off x="8" y="8"/>
              <a:ext cx="1440" cy="1441"/>
              <a:chOff x="8" y="8"/>
              <a:chExt cx="1440" cy="1441"/>
            </a:xfrm>
          </p:grpSpPr>
          <p:sp>
            <p:nvSpPr>
              <p:cNvPr id="28" name="Freeform 4">
                <a:extLst>
                  <a:ext uri="{FF2B5EF4-FFF2-40B4-BE49-F238E27FC236}">
                    <a16:creationId xmlns:a16="http://schemas.microsoft.com/office/drawing/2014/main" id="{3F97D2B1-85A9-07C7-57A4-5FBE88D7A24B}"/>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 name="Group 25">
              <a:extLst>
                <a:ext uri="{FF2B5EF4-FFF2-40B4-BE49-F238E27FC236}">
                  <a16:creationId xmlns:a16="http://schemas.microsoft.com/office/drawing/2014/main" id="{A3ECA750-0809-DB1F-2834-D153F501D61F}"/>
                </a:ext>
              </a:extLst>
            </p:cNvPr>
            <p:cNvGrpSpPr>
              <a:grpSpLocks/>
            </p:cNvGrpSpPr>
            <p:nvPr/>
          </p:nvGrpSpPr>
          <p:grpSpPr bwMode="auto">
            <a:xfrm>
              <a:off x="8" y="8"/>
              <a:ext cx="1440" cy="1441"/>
              <a:chOff x="8" y="8"/>
              <a:chExt cx="1440" cy="1441"/>
            </a:xfrm>
          </p:grpSpPr>
          <p:sp>
            <p:nvSpPr>
              <p:cNvPr id="27" name="Freeform 6">
                <a:extLst>
                  <a:ext uri="{FF2B5EF4-FFF2-40B4-BE49-F238E27FC236}">
                    <a16:creationId xmlns:a16="http://schemas.microsoft.com/office/drawing/2014/main" id="{E4F7157F-BC7B-C652-ACD8-0BFCF35B4204}"/>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9" name="Group 2">
            <a:extLst>
              <a:ext uri="{FF2B5EF4-FFF2-40B4-BE49-F238E27FC236}">
                <a16:creationId xmlns:a16="http://schemas.microsoft.com/office/drawing/2014/main" id="{0B8970F7-B173-3A9E-3968-946E3826546F}"/>
              </a:ext>
            </a:extLst>
          </p:cNvPr>
          <p:cNvGrpSpPr>
            <a:grpSpLocks/>
          </p:cNvGrpSpPr>
          <p:nvPr/>
        </p:nvGrpSpPr>
        <p:grpSpPr bwMode="auto">
          <a:xfrm>
            <a:off x="6096000" y="993770"/>
            <a:ext cx="923925" cy="925513"/>
            <a:chOff x="0" y="0"/>
            <a:chExt cx="1455" cy="1456"/>
          </a:xfrm>
        </p:grpSpPr>
        <p:grpSp>
          <p:nvGrpSpPr>
            <p:cNvPr id="30" name="Group 3">
              <a:extLst>
                <a:ext uri="{FF2B5EF4-FFF2-40B4-BE49-F238E27FC236}">
                  <a16:creationId xmlns:a16="http://schemas.microsoft.com/office/drawing/2014/main" id="{F1773725-C385-6B81-016B-6F6F41AD72F3}"/>
                </a:ext>
              </a:extLst>
            </p:cNvPr>
            <p:cNvGrpSpPr>
              <a:grpSpLocks/>
            </p:cNvGrpSpPr>
            <p:nvPr/>
          </p:nvGrpSpPr>
          <p:grpSpPr bwMode="auto">
            <a:xfrm>
              <a:off x="8" y="8"/>
              <a:ext cx="1440" cy="1441"/>
              <a:chOff x="8" y="8"/>
              <a:chExt cx="1440" cy="1441"/>
            </a:xfrm>
          </p:grpSpPr>
          <p:sp>
            <p:nvSpPr>
              <p:cNvPr id="33" name="Freeform 4">
                <a:extLst>
                  <a:ext uri="{FF2B5EF4-FFF2-40B4-BE49-F238E27FC236}">
                    <a16:creationId xmlns:a16="http://schemas.microsoft.com/office/drawing/2014/main" id="{5C37D8D9-EE30-6A4F-B2A1-165A389BF6D1}"/>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1" name="Group 30">
              <a:extLst>
                <a:ext uri="{FF2B5EF4-FFF2-40B4-BE49-F238E27FC236}">
                  <a16:creationId xmlns:a16="http://schemas.microsoft.com/office/drawing/2014/main" id="{1243A9EC-1AB3-5C32-35D5-957BF64DD0B0}"/>
                </a:ext>
              </a:extLst>
            </p:cNvPr>
            <p:cNvGrpSpPr>
              <a:grpSpLocks/>
            </p:cNvGrpSpPr>
            <p:nvPr/>
          </p:nvGrpSpPr>
          <p:grpSpPr bwMode="auto">
            <a:xfrm>
              <a:off x="8" y="8"/>
              <a:ext cx="1440" cy="1441"/>
              <a:chOff x="8" y="8"/>
              <a:chExt cx="1440" cy="1441"/>
            </a:xfrm>
          </p:grpSpPr>
          <p:sp>
            <p:nvSpPr>
              <p:cNvPr id="32" name="Freeform 6">
                <a:extLst>
                  <a:ext uri="{FF2B5EF4-FFF2-40B4-BE49-F238E27FC236}">
                    <a16:creationId xmlns:a16="http://schemas.microsoft.com/office/drawing/2014/main" id="{D501C21C-8F49-8EF1-CC10-017F6D914B03}"/>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34" name="Group 2">
            <a:extLst>
              <a:ext uri="{FF2B5EF4-FFF2-40B4-BE49-F238E27FC236}">
                <a16:creationId xmlns:a16="http://schemas.microsoft.com/office/drawing/2014/main" id="{FCB4ED47-9F7D-2595-F3FA-F0B6E4CCC662}"/>
              </a:ext>
            </a:extLst>
          </p:cNvPr>
          <p:cNvGrpSpPr>
            <a:grpSpLocks/>
          </p:cNvGrpSpPr>
          <p:nvPr/>
        </p:nvGrpSpPr>
        <p:grpSpPr bwMode="auto">
          <a:xfrm>
            <a:off x="6901181" y="2226637"/>
            <a:ext cx="923925" cy="925513"/>
            <a:chOff x="0" y="0"/>
            <a:chExt cx="1455" cy="1456"/>
          </a:xfrm>
        </p:grpSpPr>
        <p:grpSp>
          <p:nvGrpSpPr>
            <p:cNvPr id="35" name="Group 3">
              <a:extLst>
                <a:ext uri="{FF2B5EF4-FFF2-40B4-BE49-F238E27FC236}">
                  <a16:creationId xmlns:a16="http://schemas.microsoft.com/office/drawing/2014/main" id="{1C3C9190-2BF1-F42E-4840-F639437DA271}"/>
                </a:ext>
              </a:extLst>
            </p:cNvPr>
            <p:cNvGrpSpPr>
              <a:grpSpLocks/>
            </p:cNvGrpSpPr>
            <p:nvPr/>
          </p:nvGrpSpPr>
          <p:grpSpPr bwMode="auto">
            <a:xfrm>
              <a:off x="8" y="8"/>
              <a:ext cx="1440" cy="1441"/>
              <a:chOff x="8" y="8"/>
              <a:chExt cx="1440" cy="1441"/>
            </a:xfrm>
          </p:grpSpPr>
          <p:sp>
            <p:nvSpPr>
              <p:cNvPr id="38" name="Freeform 4">
                <a:extLst>
                  <a:ext uri="{FF2B5EF4-FFF2-40B4-BE49-F238E27FC236}">
                    <a16:creationId xmlns:a16="http://schemas.microsoft.com/office/drawing/2014/main" id="{0205F044-30FA-823F-925F-EB2A736FAA2D}"/>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6" name="Group 35">
              <a:extLst>
                <a:ext uri="{FF2B5EF4-FFF2-40B4-BE49-F238E27FC236}">
                  <a16:creationId xmlns:a16="http://schemas.microsoft.com/office/drawing/2014/main" id="{A782EA0C-7D5C-7998-DF2D-2867AC873719}"/>
                </a:ext>
              </a:extLst>
            </p:cNvPr>
            <p:cNvGrpSpPr>
              <a:grpSpLocks/>
            </p:cNvGrpSpPr>
            <p:nvPr/>
          </p:nvGrpSpPr>
          <p:grpSpPr bwMode="auto">
            <a:xfrm>
              <a:off x="8" y="8"/>
              <a:ext cx="1440" cy="1441"/>
              <a:chOff x="8" y="8"/>
              <a:chExt cx="1440" cy="1441"/>
            </a:xfrm>
          </p:grpSpPr>
          <p:sp>
            <p:nvSpPr>
              <p:cNvPr id="37" name="Freeform 6">
                <a:extLst>
                  <a:ext uri="{FF2B5EF4-FFF2-40B4-BE49-F238E27FC236}">
                    <a16:creationId xmlns:a16="http://schemas.microsoft.com/office/drawing/2014/main" id="{A44C5BF6-6CD4-6C76-15AE-D2B15088E99E}"/>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39" name="Group 2">
            <a:extLst>
              <a:ext uri="{FF2B5EF4-FFF2-40B4-BE49-F238E27FC236}">
                <a16:creationId xmlns:a16="http://schemas.microsoft.com/office/drawing/2014/main" id="{B55F2204-A085-E574-E836-198D7552D33B}"/>
              </a:ext>
            </a:extLst>
          </p:cNvPr>
          <p:cNvGrpSpPr>
            <a:grpSpLocks/>
          </p:cNvGrpSpPr>
          <p:nvPr/>
        </p:nvGrpSpPr>
        <p:grpSpPr bwMode="auto">
          <a:xfrm>
            <a:off x="8153400" y="1085210"/>
            <a:ext cx="923925" cy="925513"/>
            <a:chOff x="0" y="0"/>
            <a:chExt cx="1455" cy="1456"/>
          </a:xfrm>
        </p:grpSpPr>
        <p:grpSp>
          <p:nvGrpSpPr>
            <p:cNvPr id="40" name="Group 3">
              <a:extLst>
                <a:ext uri="{FF2B5EF4-FFF2-40B4-BE49-F238E27FC236}">
                  <a16:creationId xmlns:a16="http://schemas.microsoft.com/office/drawing/2014/main" id="{CC43DD47-3E80-68BF-44E2-7DB83CBC53FB}"/>
                </a:ext>
              </a:extLst>
            </p:cNvPr>
            <p:cNvGrpSpPr>
              <a:grpSpLocks/>
            </p:cNvGrpSpPr>
            <p:nvPr/>
          </p:nvGrpSpPr>
          <p:grpSpPr bwMode="auto">
            <a:xfrm>
              <a:off x="8" y="8"/>
              <a:ext cx="1440" cy="1441"/>
              <a:chOff x="8" y="8"/>
              <a:chExt cx="1440" cy="1441"/>
            </a:xfrm>
          </p:grpSpPr>
          <p:sp>
            <p:nvSpPr>
              <p:cNvPr id="43" name="Freeform 4">
                <a:extLst>
                  <a:ext uri="{FF2B5EF4-FFF2-40B4-BE49-F238E27FC236}">
                    <a16:creationId xmlns:a16="http://schemas.microsoft.com/office/drawing/2014/main" id="{F03D5B01-92BB-FCAF-468D-A10245218FC9}"/>
                  </a:ext>
                </a:extLst>
              </p:cNvPr>
              <p:cNvSpPr>
                <a:spLocks/>
              </p:cNvSpPr>
              <p:nvPr/>
            </p:nvSpPr>
            <p:spPr bwMode="auto">
              <a:xfrm>
                <a:off x="8" y="8"/>
                <a:ext cx="1440" cy="1441"/>
              </a:xfrm>
              <a:custGeom>
                <a:avLst/>
                <a:gdLst>
                  <a:gd name="T0" fmla="+- 0 727 8"/>
                  <a:gd name="T1" fmla="*/ T0 w 1440"/>
                  <a:gd name="T2" fmla="+- 0 8 8"/>
                  <a:gd name="T3" fmla="*/ 8 h 1441"/>
                  <a:gd name="T4" fmla="+- 0 611 8"/>
                  <a:gd name="T5" fmla="*/ T4 w 1440"/>
                  <a:gd name="T6" fmla="+- 0 17 8"/>
                  <a:gd name="T7" fmla="*/ 17 h 1441"/>
                  <a:gd name="T8" fmla="+- 0 500 8"/>
                  <a:gd name="T9" fmla="*/ T8 w 1440"/>
                  <a:gd name="T10" fmla="+- 0 44 8"/>
                  <a:gd name="T11" fmla="*/ 44 h 1441"/>
                  <a:gd name="T12" fmla="+- 0 397 8"/>
                  <a:gd name="T13" fmla="*/ T12 w 1440"/>
                  <a:gd name="T14" fmla="+- 0 88 8"/>
                  <a:gd name="T15" fmla="*/ 88 h 1441"/>
                  <a:gd name="T16" fmla="+- 0 302 8"/>
                  <a:gd name="T17" fmla="*/ T16 w 1440"/>
                  <a:gd name="T18" fmla="+- 0 146 8"/>
                  <a:gd name="T19" fmla="*/ 146 h 1441"/>
                  <a:gd name="T20" fmla="+- 0 218 8"/>
                  <a:gd name="T21" fmla="*/ T20 w 1440"/>
                  <a:gd name="T22" fmla="+- 0 218 8"/>
                  <a:gd name="T23" fmla="*/ 218 h 1441"/>
                  <a:gd name="T24" fmla="+- 0 146 8"/>
                  <a:gd name="T25" fmla="*/ T24 w 1440"/>
                  <a:gd name="T26" fmla="+- 0 302 8"/>
                  <a:gd name="T27" fmla="*/ 302 h 1441"/>
                  <a:gd name="T28" fmla="+- 0 88 8"/>
                  <a:gd name="T29" fmla="*/ T28 w 1440"/>
                  <a:gd name="T30" fmla="+- 0 397 8"/>
                  <a:gd name="T31" fmla="*/ 397 h 1441"/>
                  <a:gd name="T32" fmla="+- 0 44 8"/>
                  <a:gd name="T33" fmla="*/ T32 w 1440"/>
                  <a:gd name="T34" fmla="+- 0 500 8"/>
                  <a:gd name="T35" fmla="*/ 500 h 1441"/>
                  <a:gd name="T36" fmla="+- 0 17 8"/>
                  <a:gd name="T37" fmla="*/ T36 w 1440"/>
                  <a:gd name="T38" fmla="+- 0 611 8"/>
                  <a:gd name="T39" fmla="*/ 611 h 1441"/>
                  <a:gd name="T40" fmla="+- 0 8 8"/>
                  <a:gd name="T41" fmla="*/ T40 w 1440"/>
                  <a:gd name="T42" fmla="+- 0 727 8"/>
                  <a:gd name="T43" fmla="*/ 727 h 1441"/>
                  <a:gd name="T44" fmla="+- 0 10 8"/>
                  <a:gd name="T45" fmla="*/ T44 w 1440"/>
                  <a:gd name="T46" fmla="+- 0 787 8"/>
                  <a:gd name="T47" fmla="*/ 787 h 1441"/>
                  <a:gd name="T48" fmla="+- 0 28 8"/>
                  <a:gd name="T49" fmla="*/ T48 w 1440"/>
                  <a:gd name="T50" fmla="+- 0 901 8"/>
                  <a:gd name="T51" fmla="*/ 901 h 1441"/>
                  <a:gd name="T52" fmla="+- 0 64 8"/>
                  <a:gd name="T53" fmla="*/ T52 w 1440"/>
                  <a:gd name="T54" fmla="+- 0 1008 8"/>
                  <a:gd name="T55" fmla="*/ 1008 h 1441"/>
                  <a:gd name="T56" fmla="+- 0 115 8"/>
                  <a:gd name="T57" fmla="*/ T56 w 1440"/>
                  <a:gd name="T58" fmla="+- 0 1107 8"/>
                  <a:gd name="T59" fmla="*/ 1107 h 1441"/>
                  <a:gd name="T60" fmla="+- 0 181 8"/>
                  <a:gd name="T61" fmla="*/ T60 w 1440"/>
                  <a:gd name="T62" fmla="+- 0 1196 8"/>
                  <a:gd name="T63" fmla="*/ 1196 h 1441"/>
                  <a:gd name="T64" fmla="+- 0 259 8"/>
                  <a:gd name="T65" fmla="*/ T64 w 1440"/>
                  <a:gd name="T66" fmla="+- 0 1274 8"/>
                  <a:gd name="T67" fmla="*/ 1274 h 1441"/>
                  <a:gd name="T68" fmla="+- 0 348 8"/>
                  <a:gd name="T69" fmla="*/ T68 w 1440"/>
                  <a:gd name="T70" fmla="+- 0 1340 8"/>
                  <a:gd name="T71" fmla="*/ 1340 h 1441"/>
                  <a:gd name="T72" fmla="+- 0 447 8"/>
                  <a:gd name="T73" fmla="*/ T72 w 1440"/>
                  <a:gd name="T74" fmla="+- 0 1391 8"/>
                  <a:gd name="T75" fmla="*/ 1391 h 1441"/>
                  <a:gd name="T76" fmla="+- 0 554 8"/>
                  <a:gd name="T77" fmla="*/ T76 w 1440"/>
                  <a:gd name="T78" fmla="+- 0 1427 8"/>
                  <a:gd name="T79" fmla="*/ 1427 h 1441"/>
                  <a:gd name="T80" fmla="+- 0 668 8"/>
                  <a:gd name="T81" fmla="*/ T80 w 1440"/>
                  <a:gd name="T82" fmla="+- 0 1445 8"/>
                  <a:gd name="T83" fmla="*/ 1445 h 1441"/>
                  <a:gd name="T84" fmla="+- 0 727 8"/>
                  <a:gd name="T85" fmla="*/ T84 w 1440"/>
                  <a:gd name="T86" fmla="+- 0 1448 8"/>
                  <a:gd name="T87" fmla="*/ 1448 h 1441"/>
                  <a:gd name="T88" fmla="+- 0 787 8"/>
                  <a:gd name="T89" fmla="*/ T88 w 1440"/>
                  <a:gd name="T90" fmla="+- 0 1445 8"/>
                  <a:gd name="T91" fmla="*/ 1445 h 1441"/>
                  <a:gd name="T92" fmla="+- 0 901 8"/>
                  <a:gd name="T93" fmla="*/ T92 w 1440"/>
                  <a:gd name="T94" fmla="+- 0 1427 8"/>
                  <a:gd name="T95" fmla="*/ 1427 h 1441"/>
                  <a:gd name="T96" fmla="+- 0 1008 8"/>
                  <a:gd name="T97" fmla="*/ T96 w 1440"/>
                  <a:gd name="T98" fmla="+- 0 1391 8"/>
                  <a:gd name="T99" fmla="*/ 1391 h 1441"/>
                  <a:gd name="T100" fmla="+- 0 1107 8"/>
                  <a:gd name="T101" fmla="*/ T100 w 1440"/>
                  <a:gd name="T102" fmla="+- 0 1340 8"/>
                  <a:gd name="T103" fmla="*/ 1340 h 1441"/>
                  <a:gd name="T104" fmla="+- 0 1196 8"/>
                  <a:gd name="T105" fmla="*/ T104 w 1440"/>
                  <a:gd name="T106" fmla="+- 0 1274 8"/>
                  <a:gd name="T107" fmla="*/ 1274 h 1441"/>
                  <a:gd name="T108" fmla="+- 0 1274 8"/>
                  <a:gd name="T109" fmla="*/ T108 w 1440"/>
                  <a:gd name="T110" fmla="+- 0 1196 8"/>
                  <a:gd name="T111" fmla="*/ 1196 h 1441"/>
                  <a:gd name="T112" fmla="+- 0 1340 8"/>
                  <a:gd name="T113" fmla="*/ T112 w 1440"/>
                  <a:gd name="T114" fmla="+- 0 1107 8"/>
                  <a:gd name="T115" fmla="*/ 1107 h 1441"/>
                  <a:gd name="T116" fmla="+- 0 1391 8"/>
                  <a:gd name="T117" fmla="*/ T116 w 1440"/>
                  <a:gd name="T118" fmla="+- 0 1008 8"/>
                  <a:gd name="T119" fmla="*/ 1008 h 1441"/>
                  <a:gd name="T120" fmla="+- 0 1427 8"/>
                  <a:gd name="T121" fmla="*/ T120 w 1440"/>
                  <a:gd name="T122" fmla="+- 0 901 8"/>
                  <a:gd name="T123" fmla="*/ 901 h 1441"/>
                  <a:gd name="T124" fmla="+- 0 1445 8"/>
                  <a:gd name="T125" fmla="*/ T124 w 1440"/>
                  <a:gd name="T126" fmla="+- 0 787 8"/>
                  <a:gd name="T127" fmla="*/ 787 h 1441"/>
                  <a:gd name="T128" fmla="+- 0 1447 8"/>
                  <a:gd name="T129" fmla="*/ T128 w 1440"/>
                  <a:gd name="T130" fmla="+- 0 727 8"/>
                  <a:gd name="T131" fmla="*/ 727 h 1441"/>
                  <a:gd name="T132" fmla="+- 0 1445 8"/>
                  <a:gd name="T133" fmla="*/ T132 w 1440"/>
                  <a:gd name="T134" fmla="+- 0 668 8"/>
                  <a:gd name="T135" fmla="*/ 668 h 1441"/>
                  <a:gd name="T136" fmla="+- 0 1427 8"/>
                  <a:gd name="T137" fmla="*/ T136 w 1440"/>
                  <a:gd name="T138" fmla="+- 0 554 8"/>
                  <a:gd name="T139" fmla="*/ 554 h 1441"/>
                  <a:gd name="T140" fmla="+- 0 1391 8"/>
                  <a:gd name="T141" fmla="*/ T140 w 1440"/>
                  <a:gd name="T142" fmla="+- 0 447 8"/>
                  <a:gd name="T143" fmla="*/ 447 h 1441"/>
                  <a:gd name="T144" fmla="+- 0 1340 8"/>
                  <a:gd name="T145" fmla="*/ T144 w 1440"/>
                  <a:gd name="T146" fmla="+- 0 348 8"/>
                  <a:gd name="T147" fmla="*/ 348 h 1441"/>
                  <a:gd name="T148" fmla="+- 0 1274 8"/>
                  <a:gd name="T149" fmla="*/ T148 w 1440"/>
                  <a:gd name="T150" fmla="+- 0 259 8"/>
                  <a:gd name="T151" fmla="*/ 259 h 1441"/>
                  <a:gd name="T152" fmla="+- 0 1196 8"/>
                  <a:gd name="T153" fmla="*/ T152 w 1440"/>
                  <a:gd name="T154" fmla="+- 0 181 8"/>
                  <a:gd name="T155" fmla="*/ 181 h 1441"/>
                  <a:gd name="T156" fmla="+- 0 1107 8"/>
                  <a:gd name="T157" fmla="*/ T156 w 1440"/>
                  <a:gd name="T158" fmla="+- 0 115 8"/>
                  <a:gd name="T159" fmla="*/ 115 h 1441"/>
                  <a:gd name="T160" fmla="+- 0 1008 8"/>
                  <a:gd name="T161" fmla="*/ T160 w 1440"/>
                  <a:gd name="T162" fmla="+- 0 64 8"/>
                  <a:gd name="T163" fmla="*/ 64 h 1441"/>
                  <a:gd name="T164" fmla="+- 0 901 8"/>
                  <a:gd name="T165" fmla="*/ T164 w 1440"/>
                  <a:gd name="T166" fmla="+- 0 28 8"/>
                  <a:gd name="T167" fmla="*/ 28 h 1441"/>
                  <a:gd name="T168" fmla="+- 0 787 8"/>
                  <a:gd name="T169" fmla="*/ T168 w 1440"/>
                  <a:gd name="T170" fmla="+- 0 10 8"/>
                  <a:gd name="T171" fmla="*/ 10 h 1441"/>
                  <a:gd name="T172" fmla="+- 0 727 8"/>
                  <a:gd name="T173" fmla="*/ T172 w 1440"/>
                  <a:gd name="T174" fmla="+- 0 8 8"/>
                  <a:gd name="T175" fmla="*/ 8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40"/>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1" name="Group 40">
              <a:extLst>
                <a:ext uri="{FF2B5EF4-FFF2-40B4-BE49-F238E27FC236}">
                  <a16:creationId xmlns:a16="http://schemas.microsoft.com/office/drawing/2014/main" id="{CA2DD3CD-4346-DFDC-1051-BE353A3D313D}"/>
                </a:ext>
              </a:extLst>
            </p:cNvPr>
            <p:cNvGrpSpPr>
              <a:grpSpLocks/>
            </p:cNvGrpSpPr>
            <p:nvPr/>
          </p:nvGrpSpPr>
          <p:grpSpPr bwMode="auto">
            <a:xfrm>
              <a:off x="8" y="8"/>
              <a:ext cx="1440" cy="1441"/>
              <a:chOff x="8" y="8"/>
              <a:chExt cx="1440" cy="1441"/>
            </a:xfrm>
          </p:grpSpPr>
          <p:sp>
            <p:nvSpPr>
              <p:cNvPr id="42" name="Freeform 6">
                <a:extLst>
                  <a:ext uri="{FF2B5EF4-FFF2-40B4-BE49-F238E27FC236}">
                    <a16:creationId xmlns:a16="http://schemas.microsoft.com/office/drawing/2014/main" id="{6915527A-038F-27C5-D321-5248E4CC96E2}"/>
                  </a:ext>
                </a:extLst>
              </p:cNvPr>
              <p:cNvSpPr>
                <a:spLocks/>
              </p:cNvSpPr>
              <p:nvPr/>
            </p:nvSpPr>
            <p:spPr bwMode="auto">
              <a:xfrm>
                <a:off x="8" y="8"/>
                <a:ext cx="1440" cy="1441"/>
              </a:xfrm>
              <a:custGeom>
                <a:avLst/>
                <a:gdLst>
                  <a:gd name="T0" fmla="+- 0 8 8"/>
                  <a:gd name="T1" fmla="*/ T0 w 1440"/>
                  <a:gd name="T2" fmla="+- 0 727 8"/>
                  <a:gd name="T3" fmla="*/ 727 h 1441"/>
                  <a:gd name="T4" fmla="+- 0 17 8"/>
                  <a:gd name="T5" fmla="*/ T4 w 1440"/>
                  <a:gd name="T6" fmla="+- 0 611 8"/>
                  <a:gd name="T7" fmla="*/ 611 h 1441"/>
                  <a:gd name="T8" fmla="+- 0 44 8"/>
                  <a:gd name="T9" fmla="*/ T8 w 1440"/>
                  <a:gd name="T10" fmla="+- 0 500 8"/>
                  <a:gd name="T11" fmla="*/ 500 h 1441"/>
                  <a:gd name="T12" fmla="+- 0 88 8"/>
                  <a:gd name="T13" fmla="*/ T12 w 1440"/>
                  <a:gd name="T14" fmla="+- 0 397 8"/>
                  <a:gd name="T15" fmla="*/ 397 h 1441"/>
                  <a:gd name="T16" fmla="+- 0 146 8"/>
                  <a:gd name="T17" fmla="*/ T16 w 1440"/>
                  <a:gd name="T18" fmla="+- 0 302 8"/>
                  <a:gd name="T19" fmla="*/ 302 h 1441"/>
                  <a:gd name="T20" fmla="+- 0 218 8"/>
                  <a:gd name="T21" fmla="*/ T20 w 1440"/>
                  <a:gd name="T22" fmla="+- 0 218 8"/>
                  <a:gd name="T23" fmla="*/ 218 h 1441"/>
                  <a:gd name="T24" fmla="+- 0 302 8"/>
                  <a:gd name="T25" fmla="*/ T24 w 1440"/>
                  <a:gd name="T26" fmla="+- 0 146 8"/>
                  <a:gd name="T27" fmla="*/ 146 h 1441"/>
                  <a:gd name="T28" fmla="+- 0 397 8"/>
                  <a:gd name="T29" fmla="*/ T28 w 1440"/>
                  <a:gd name="T30" fmla="+- 0 88 8"/>
                  <a:gd name="T31" fmla="*/ 88 h 1441"/>
                  <a:gd name="T32" fmla="+- 0 500 8"/>
                  <a:gd name="T33" fmla="*/ T32 w 1440"/>
                  <a:gd name="T34" fmla="+- 0 44 8"/>
                  <a:gd name="T35" fmla="*/ 44 h 1441"/>
                  <a:gd name="T36" fmla="+- 0 611 8"/>
                  <a:gd name="T37" fmla="*/ T36 w 1440"/>
                  <a:gd name="T38" fmla="+- 0 17 8"/>
                  <a:gd name="T39" fmla="*/ 17 h 1441"/>
                  <a:gd name="T40" fmla="+- 0 727 8"/>
                  <a:gd name="T41" fmla="*/ T40 w 1440"/>
                  <a:gd name="T42" fmla="+- 0 8 8"/>
                  <a:gd name="T43" fmla="*/ 8 h 1441"/>
                  <a:gd name="T44" fmla="+- 0 787 8"/>
                  <a:gd name="T45" fmla="*/ T44 w 1440"/>
                  <a:gd name="T46" fmla="+- 0 10 8"/>
                  <a:gd name="T47" fmla="*/ 10 h 1441"/>
                  <a:gd name="T48" fmla="+- 0 901 8"/>
                  <a:gd name="T49" fmla="*/ T48 w 1440"/>
                  <a:gd name="T50" fmla="+- 0 28 8"/>
                  <a:gd name="T51" fmla="*/ 28 h 1441"/>
                  <a:gd name="T52" fmla="+- 0 1008 8"/>
                  <a:gd name="T53" fmla="*/ T52 w 1440"/>
                  <a:gd name="T54" fmla="+- 0 64 8"/>
                  <a:gd name="T55" fmla="*/ 64 h 1441"/>
                  <a:gd name="T56" fmla="+- 0 1107 8"/>
                  <a:gd name="T57" fmla="*/ T56 w 1440"/>
                  <a:gd name="T58" fmla="+- 0 115 8"/>
                  <a:gd name="T59" fmla="*/ 115 h 1441"/>
                  <a:gd name="T60" fmla="+- 0 1196 8"/>
                  <a:gd name="T61" fmla="*/ T60 w 1440"/>
                  <a:gd name="T62" fmla="+- 0 181 8"/>
                  <a:gd name="T63" fmla="*/ 181 h 1441"/>
                  <a:gd name="T64" fmla="+- 0 1274 8"/>
                  <a:gd name="T65" fmla="*/ T64 w 1440"/>
                  <a:gd name="T66" fmla="+- 0 259 8"/>
                  <a:gd name="T67" fmla="*/ 259 h 1441"/>
                  <a:gd name="T68" fmla="+- 0 1340 8"/>
                  <a:gd name="T69" fmla="*/ T68 w 1440"/>
                  <a:gd name="T70" fmla="+- 0 348 8"/>
                  <a:gd name="T71" fmla="*/ 348 h 1441"/>
                  <a:gd name="T72" fmla="+- 0 1391 8"/>
                  <a:gd name="T73" fmla="*/ T72 w 1440"/>
                  <a:gd name="T74" fmla="+- 0 447 8"/>
                  <a:gd name="T75" fmla="*/ 447 h 1441"/>
                  <a:gd name="T76" fmla="+- 0 1427 8"/>
                  <a:gd name="T77" fmla="*/ T76 w 1440"/>
                  <a:gd name="T78" fmla="+- 0 554 8"/>
                  <a:gd name="T79" fmla="*/ 554 h 1441"/>
                  <a:gd name="T80" fmla="+- 0 1445 8"/>
                  <a:gd name="T81" fmla="*/ T80 w 1440"/>
                  <a:gd name="T82" fmla="+- 0 668 8"/>
                  <a:gd name="T83" fmla="*/ 668 h 1441"/>
                  <a:gd name="T84" fmla="+- 0 1447 8"/>
                  <a:gd name="T85" fmla="*/ T84 w 1440"/>
                  <a:gd name="T86" fmla="+- 0 727 8"/>
                  <a:gd name="T87" fmla="*/ 727 h 1441"/>
                  <a:gd name="T88" fmla="+- 0 1445 8"/>
                  <a:gd name="T89" fmla="*/ T88 w 1440"/>
                  <a:gd name="T90" fmla="+- 0 787 8"/>
                  <a:gd name="T91" fmla="*/ 787 h 1441"/>
                  <a:gd name="T92" fmla="+- 0 1427 8"/>
                  <a:gd name="T93" fmla="*/ T92 w 1440"/>
                  <a:gd name="T94" fmla="+- 0 901 8"/>
                  <a:gd name="T95" fmla="*/ 901 h 1441"/>
                  <a:gd name="T96" fmla="+- 0 1391 8"/>
                  <a:gd name="T97" fmla="*/ T96 w 1440"/>
                  <a:gd name="T98" fmla="+- 0 1008 8"/>
                  <a:gd name="T99" fmla="*/ 1008 h 1441"/>
                  <a:gd name="T100" fmla="+- 0 1340 8"/>
                  <a:gd name="T101" fmla="*/ T100 w 1440"/>
                  <a:gd name="T102" fmla="+- 0 1107 8"/>
                  <a:gd name="T103" fmla="*/ 1107 h 1441"/>
                  <a:gd name="T104" fmla="+- 0 1274 8"/>
                  <a:gd name="T105" fmla="*/ T104 w 1440"/>
                  <a:gd name="T106" fmla="+- 0 1196 8"/>
                  <a:gd name="T107" fmla="*/ 1196 h 1441"/>
                  <a:gd name="T108" fmla="+- 0 1196 8"/>
                  <a:gd name="T109" fmla="*/ T108 w 1440"/>
                  <a:gd name="T110" fmla="+- 0 1274 8"/>
                  <a:gd name="T111" fmla="*/ 1274 h 1441"/>
                  <a:gd name="T112" fmla="+- 0 1107 8"/>
                  <a:gd name="T113" fmla="*/ T112 w 1440"/>
                  <a:gd name="T114" fmla="+- 0 1340 8"/>
                  <a:gd name="T115" fmla="*/ 1340 h 1441"/>
                  <a:gd name="T116" fmla="+- 0 1008 8"/>
                  <a:gd name="T117" fmla="*/ T116 w 1440"/>
                  <a:gd name="T118" fmla="+- 0 1391 8"/>
                  <a:gd name="T119" fmla="*/ 1391 h 1441"/>
                  <a:gd name="T120" fmla="+- 0 901 8"/>
                  <a:gd name="T121" fmla="*/ T120 w 1440"/>
                  <a:gd name="T122" fmla="+- 0 1427 8"/>
                  <a:gd name="T123" fmla="*/ 1427 h 1441"/>
                  <a:gd name="T124" fmla="+- 0 787 8"/>
                  <a:gd name="T125" fmla="*/ T124 w 1440"/>
                  <a:gd name="T126" fmla="+- 0 1445 8"/>
                  <a:gd name="T127" fmla="*/ 1445 h 1441"/>
                  <a:gd name="T128" fmla="+- 0 727 8"/>
                  <a:gd name="T129" fmla="*/ T128 w 1440"/>
                  <a:gd name="T130" fmla="+- 0 1448 8"/>
                  <a:gd name="T131" fmla="*/ 1448 h 1441"/>
                  <a:gd name="T132" fmla="+- 0 668 8"/>
                  <a:gd name="T133" fmla="*/ T132 w 1440"/>
                  <a:gd name="T134" fmla="+- 0 1445 8"/>
                  <a:gd name="T135" fmla="*/ 1445 h 1441"/>
                  <a:gd name="T136" fmla="+- 0 554 8"/>
                  <a:gd name="T137" fmla="*/ T136 w 1440"/>
                  <a:gd name="T138" fmla="+- 0 1427 8"/>
                  <a:gd name="T139" fmla="*/ 1427 h 1441"/>
                  <a:gd name="T140" fmla="+- 0 447 8"/>
                  <a:gd name="T141" fmla="*/ T140 w 1440"/>
                  <a:gd name="T142" fmla="+- 0 1391 8"/>
                  <a:gd name="T143" fmla="*/ 1391 h 1441"/>
                  <a:gd name="T144" fmla="+- 0 348 8"/>
                  <a:gd name="T145" fmla="*/ T144 w 1440"/>
                  <a:gd name="T146" fmla="+- 0 1340 8"/>
                  <a:gd name="T147" fmla="*/ 1340 h 1441"/>
                  <a:gd name="T148" fmla="+- 0 259 8"/>
                  <a:gd name="T149" fmla="*/ T148 w 1440"/>
                  <a:gd name="T150" fmla="+- 0 1274 8"/>
                  <a:gd name="T151" fmla="*/ 1274 h 1441"/>
                  <a:gd name="T152" fmla="+- 0 181 8"/>
                  <a:gd name="T153" fmla="*/ T152 w 1440"/>
                  <a:gd name="T154" fmla="+- 0 1196 8"/>
                  <a:gd name="T155" fmla="*/ 1196 h 1441"/>
                  <a:gd name="T156" fmla="+- 0 115 8"/>
                  <a:gd name="T157" fmla="*/ T156 w 1440"/>
                  <a:gd name="T158" fmla="+- 0 1107 8"/>
                  <a:gd name="T159" fmla="*/ 1107 h 1441"/>
                  <a:gd name="T160" fmla="+- 0 64 8"/>
                  <a:gd name="T161" fmla="*/ T160 w 1440"/>
                  <a:gd name="T162" fmla="+- 0 1008 8"/>
                  <a:gd name="T163" fmla="*/ 1008 h 1441"/>
                  <a:gd name="T164" fmla="+- 0 28 8"/>
                  <a:gd name="T165" fmla="*/ T164 w 1440"/>
                  <a:gd name="T166" fmla="+- 0 901 8"/>
                  <a:gd name="T167" fmla="*/ 901 h 1441"/>
                  <a:gd name="T168" fmla="+- 0 10 8"/>
                  <a:gd name="T169" fmla="*/ T168 w 1440"/>
                  <a:gd name="T170" fmla="+- 0 787 8"/>
                  <a:gd name="T171" fmla="*/ 787 h 1441"/>
                  <a:gd name="T172" fmla="+- 0 8 8"/>
                  <a:gd name="T173" fmla="*/ T172 w 1440"/>
                  <a:gd name="T174" fmla="+- 0 727 8"/>
                  <a:gd name="T175" fmla="*/ 727 h 1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1">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40"/>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279444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4">
            <a:extLst>
              <a:ext uri="{FF2B5EF4-FFF2-40B4-BE49-F238E27FC236}">
                <a16:creationId xmlns:a16="http://schemas.microsoft.com/office/drawing/2014/main" id="{C29438EE-E471-68B3-B2B1-86E464ADE4E3}"/>
              </a:ext>
            </a:extLst>
          </p:cNvPr>
          <p:cNvSpPr>
            <a:spLocks noChangeArrowheads="1"/>
          </p:cNvSpPr>
          <p:nvPr/>
        </p:nvSpPr>
        <p:spPr bwMode="auto">
          <a:xfrm>
            <a:off x="1330960" y="218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03" name="Group 99">
            <a:extLst>
              <a:ext uri="{FF2B5EF4-FFF2-40B4-BE49-F238E27FC236}">
                <a16:creationId xmlns:a16="http://schemas.microsoft.com/office/drawing/2014/main" id="{B2DAA1AC-3742-09E3-630B-D6A7ABED0A0A}"/>
              </a:ext>
            </a:extLst>
          </p:cNvPr>
          <p:cNvGrpSpPr>
            <a:grpSpLocks/>
          </p:cNvGrpSpPr>
          <p:nvPr/>
        </p:nvGrpSpPr>
        <p:grpSpPr bwMode="auto">
          <a:xfrm>
            <a:off x="1330960" y="2184400"/>
            <a:ext cx="923925" cy="923925"/>
            <a:chOff x="0" y="0"/>
            <a:chExt cx="1455" cy="1455"/>
          </a:xfrm>
        </p:grpSpPr>
        <p:grpSp>
          <p:nvGrpSpPr>
            <p:cNvPr id="104" name="Group 102">
              <a:extLst>
                <a:ext uri="{FF2B5EF4-FFF2-40B4-BE49-F238E27FC236}">
                  <a16:creationId xmlns:a16="http://schemas.microsoft.com/office/drawing/2014/main" id="{C56E3AD7-15C0-77A5-2738-5B310DB971F1}"/>
                </a:ext>
              </a:extLst>
            </p:cNvPr>
            <p:cNvGrpSpPr>
              <a:grpSpLocks/>
            </p:cNvGrpSpPr>
            <p:nvPr/>
          </p:nvGrpSpPr>
          <p:grpSpPr bwMode="auto">
            <a:xfrm>
              <a:off x="8" y="8"/>
              <a:ext cx="1440" cy="1440"/>
              <a:chOff x="8" y="8"/>
              <a:chExt cx="1440" cy="1440"/>
            </a:xfrm>
          </p:grpSpPr>
          <p:sp>
            <p:nvSpPr>
              <p:cNvPr id="107" name="Freeform 103">
                <a:extLst>
                  <a:ext uri="{FF2B5EF4-FFF2-40B4-BE49-F238E27FC236}">
                    <a16:creationId xmlns:a16="http://schemas.microsoft.com/office/drawing/2014/main" id="{51043C6A-BB45-63A6-3839-AEFB045956E6}"/>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5" name="Group 100">
              <a:extLst>
                <a:ext uri="{FF2B5EF4-FFF2-40B4-BE49-F238E27FC236}">
                  <a16:creationId xmlns:a16="http://schemas.microsoft.com/office/drawing/2014/main" id="{6CC2749A-A321-3978-7D1C-3066763BD6BA}"/>
                </a:ext>
              </a:extLst>
            </p:cNvPr>
            <p:cNvGrpSpPr>
              <a:grpSpLocks/>
            </p:cNvGrpSpPr>
            <p:nvPr/>
          </p:nvGrpSpPr>
          <p:grpSpPr bwMode="auto">
            <a:xfrm>
              <a:off x="8" y="8"/>
              <a:ext cx="1440" cy="1440"/>
              <a:chOff x="8" y="8"/>
              <a:chExt cx="1440" cy="1440"/>
            </a:xfrm>
          </p:grpSpPr>
          <p:sp>
            <p:nvSpPr>
              <p:cNvPr id="106" name="Freeform 101">
                <a:extLst>
                  <a:ext uri="{FF2B5EF4-FFF2-40B4-BE49-F238E27FC236}">
                    <a16:creationId xmlns:a16="http://schemas.microsoft.com/office/drawing/2014/main" id="{7B6ECE22-E795-15F3-00D6-E319E4ECFE39}"/>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08" name="Rectangle 110">
            <a:extLst>
              <a:ext uri="{FF2B5EF4-FFF2-40B4-BE49-F238E27FC236}">
                <a16:creationId xmlns:a16="http://schemas.microsoft.com/office/drawing/2014/main" id="{980B9CBE-4A20-2E9C-01D2-83855A203AA9}"/>
              </a:ext>
            </a:extLst>
          </p:cNvPr>
          <p:cNvSpPr>
            <a:spLocks noChangeArrowheads="1"/>
          </p:cNvSpPr>
          <p:nvPr/>
        </p:nvSpPr>
        <p:spPr bwMode="auto">
          <a:xfrm>
            <a:off x="3322320" y="21894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09" name="Group 105">
            <a:extLst>
              <a:ext uri="{FF2B5EF4-FFF2-40B4-BE49-F238E27FC236}">
                <a16:creationId xmlns:a16="http://schemas.microsoft.com/office/drawing/2014/main" id="{3ED6D3A2-612A-FDD6-AA02-3516C2344BB4}"/>
              </a:ext>
            </a:extLst>
          </p:cNvPr>
          <p:cNvGrpSpPr>
            <a:grpSpLocks/>
          </p:cNvGrpSpPr>
          <p:nvPr/>
        </p:nvGrpSpPr>
        <p:grpSpPr bwMode="auto">
          <a:xfrm>
            <a:off x="3322320" y="2189480"/>
            <a:ext cx="923925" cy="923925"/>
            <a:chOff x="0" y="0"/>
            <a:chExt cx="1455" cy="1455"/>
          </a:xfrm>
        </p:grpSpPr>
        <p:grpSp>
          <p:nvGrpSpPr>
            <p:cNvPr id="110" name="Group 108">
              <a:extLst>
                <a:ext uri="{FF2B5EF4-FFF2-40B4-BE49-F238E27FC236}">
                  <a16:creationId xmlns:a16="http://schemas.microsoft.com/office/drawing/2014/main" id="{C51B524E-2A65-1EE4-29E2-B14EEF8A6208}"/>
                </a:ext>
              </a:extLst>
            </p:cNvPr>
            <p:cNvGrpSpPr>
              <a:grpSpLocks/>
            </p:cNvGrpSpPr>
            <p:nvPr/>
          </p:nvGrpSpPr>
          <p:grpSpPr bwMode="auto">
            <a:xfrm>
              <a:off x="8" y="8"/>
              <a:ext cx="1440" cy="1440"/>
              <a:chOff x="8" y="8"/>
              <a:chExt cx="1440" cy="1440"/>
            </a:xfrm>
          </p:grpSpPr>
          <p:sp>
            <p:nvSpPr>
              <p:cNvPr id="113" name="Freeform 109">
                <a:extLst>
                  <a:ext uri="{FF2B5EF4-FFF2-40B4-BE49-F238E27FC236}">
                    <a16:creationId xmlns:a16="http://schemas.microsoft.com/office/drawing/2014/main" id="{92A01A68-9DCE-7AEC-239F-38C37E0A482D}"/>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1" name="Group 106">
              <a:extLst>
                <a:ext uri="{FF2B5EF4-FFF2-40B4-BE49-F238E27FC236}">
                  <a16:creationId xmlns:a16="http://schemas.microsoft.com/office/drawing/2014/main" id="{3BB86109-BB5D-678A-254B-E57AC0236441}"/>
                </a:ext>
              </a:extLst>
            </p:cNvPr>
            <p:cNvGrpSpPr>
              <a:grpSpLocks/>
            </p:cNvGrpSpPr>
            <p:nvPr/>
          </p:nvGrpSpPr>
          <p:grpSpPr bwMode="auto">
            <a:xfrm>
              <a:off x="8" y="8"/>
              <a:ext cx="1440" cy="1440"/>
              <a:chOff x="8" y="8"/>
              <a:chExt cx="1440" cy="1440"/>
            </a:xfrm>
          </p:grpSpPr>
          <p:sp>
            <p:nvSpPr>
              <p:cNvPr id="112" name="Freeform 107">
                <a:extLst>
                  <a:ext uri="{FF2B5EF4-FFF2-40B4-BE49-F238E27FC236}">
                    <a16:creationId xmlns:a16="http://schemas.microsoft.com/office/drawing/2014/main" id="{82E3FE3C-EFF5-5C34-4643-905CB33F86BF}"/>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14" name="Rectangle 116">
            <a:extLst>
              <a:ext uri="{FF2B5EF4-FFF2-40B4-BE49-F238E27FC236}">
                <a16:creationId xmlns:a16="http://schemas.microsoft.com/office/drawing/2014/main" id="{F133EE00-D657-CCE9-ADBE-EAB218364868}"/>
              </a:ext>
            </a:extLst>
          </p:cNvPr>
          <p:cNvSpPr>
            <a:spLocks noChangeArrowheads="1"/>
          </p:cNvSpPr>
          <p:nvPr/>
        </p:nvSpPr>
        <p:spPr bwMode="auto">
          <a:xfrm>
            <a:off x="2398395" y="3322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5" name="Group 111">
            <a:extLst>
              <a:ext uri="{FF2B5EF4-FFF2-40B4-BE49-F238E27FC236}">
                <a16:creationId xmlns:a16="http://schemas.microsoft.com/office/drawing/2014/main" id="{8B595174-ADF5-1F02-D8DE-95E8F4683E87}"/>
              </a:ext>
            </a:extLst>
          </p:cNvPr>
          <p:cNvGrpSpPr>
            <a:grpSpLocks/>
          </p:cNvGrpSpPr>
          <p:nvPr/>
        </p:nvGrpSpPr>
        <p:grpSpPr bwMode="auto">
          <a:xfrm>
            <a:off x="2398395" y="3322320"/>
            <a:ext cx="923925" cy="923925"/>
            <a:chOff x="0" y="0"/>
            <a:chExt cx="1455" cy="1455"/>
          </a:xfrm>
        </p:grpSpPr>
        <p:grpSp>
          <p:nvGrpSpPr>
            <p:cNvPr id="116" name="Group 114">
              <a:extLst>
                <a:ext uri="{FF2B5EF4-FFF2-40B4-BE49-F238E27FC236}">
                  <a16:creationId xmlns:a16="http://schemas.microsoft.com/office/drawing/2014/main" id="{E411DE22-C09C-87FB-77DF-0DA5ED16FE9C}"/>
                </a:ext>
              </a:extLst>
            </p:cNvPr>
            <p:cNvGrpSpPr>
              <a:grpSpLocks/>
            </p:cNvGrpSpPr>
            <p:nvPr/>
          </p:nvGrpSpPr>
          <p:grpSpPr bwMode="auto">
            <a:xfrm>
              <a:off x="8" y="8"/>
              <a:ext cx="1440" cy="1440"/>
              <a:chOff x="8" y="8"/>
              <a:chExt cx="1440" cy="1440"/>
            </a:xfrm>
          </p:grpSpPr>
          <p:sp>
            <p:nvSpPr>
              <p:cNvPr id="119" name="Freeform 115">
                <a:extLst>
                  <a:ext uri="{FF2B5EF4-FFF2-40B4-BE49-F238E27FC236}">
                    <a16:creationId xmlns:a16="http://schemas.microsoft.com/office/drawing/2014/main" id="{95AEBB15-5B3A-BB37-3B64-5C18DFB73B90}"/>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7" name="Group 112">
              <a:extLst>
                <a:ext uri="{FF2B5EF4-FFF2-40B4-BE49-F238E27FC236}">
                  <a16:creationId xmlns:a16="http://schemas.microsoft.com/office/drawing/2014/main" id="{45FE3A39-14E8-8970-E980-BE9CC091A199}"/>
                </a:ext>
              </a:extLst>
            </p:cNvPr>
            <p:cNvGrpSpPr>
              <a:grpSpLocks/>
            </p:cNvGrpSpPr>
            <p:nvPr/>
          </p:nvGrpSpPr>
          <p:grpSpPr bwMode="auto">
            <a:xfrm>
              <a:off x="8" y="8"/>
              <a:ext cx="1440" cy="1440"/>
              <a:chOff x="8" y="8"/>
              <a:chExt cx="1440" cy="1440"/>
            </a:xfrm>
          </p:grpSpPr>
          <p:sp>
            <p:nvSpPr>
              <p:cNvPr id="118" name="Freeform 113">
                <a:extLst>
                  <a:ext uri="{FF2B5EF4-FFF2-40B4-BE49-F238E27FC236}">
                    <a16:creationId xmlns:a16="http://schemas.microsoft.com/office/drawing/2014/main" id="{EAAC8B51-E273-317A-361A-1D1EBCF13E7B}"/>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20" name="Rectangle 122">
            <a:extLst>
              <a:ext uri="{FF2B5EF4-FFF2-40B4-BE49-F238E27FC236}">
                <a16:creationId xmlns:a16="http://schemas.microsoft.com/office/drawing/2014/main" id="{0FD4ACC6-1049-EB5C-C7DC-D6074D19B7B7}"/>
              </a:ext>
            </a:extLst>
          </p:cNvPr>
          <p:cNvSpPr>
            <a:spLocks noChangeArrowheads="1"/>
          </p:cNvSpPr>
          <p:nvPr/>
        </p:nvSpPr>
        <p:spPr bwMode="auto">
          <a:xfrm>
            <a:off x="1330960" y="4480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21" name="Group 117">
            <a:extLst>
              <a:ext uri="{FF2B5EF4-FFF2-40B4-BE49-F238E27FC236}">
                <a16:creationId xmlns:a16="http://schemas.microsoft.com/office/drawing/2014/main" id="{30CF284F-6676-6AEC-A933-58632C62ECE9}"/>
              </a:ext>
            </a:extLst>
          </p:cNvPr>
          <p:cNvGrpSpPr>
            <a:grpSpLocks/>
          </p:cNvGrpSpPr>
          <p:nvPr/>
        </p:nvGrpSpPr>
        <p:grpSpPr bwMode="auto">
          <a:xfrm>
            <a:off x="1330960" y="4480560"/>
            <a:ext cx="923925" cy="923925"/>
            <a:chOff x="0" y="0"/>
            <a:chExt cx="1455" cy="1455"/>
          </a:xfrm>
        </p:grpSpPr>
        <p:grpSp>
          <p:nvGrpSpPr>
            <p:cNvPr id="122" name="Group 120">
              <a:extLst>
                <a:ext uri="{FF2B5EF4-FFF2-40B4-BE49-F238E27FC236}">
                  <a16:creationId xmlns:a16="http://schemas.microsoft.com/office/drawing/2014/main" id="{86691075-0178-DFEC-D57D-111FF54767E9}"/>
                </a:ext>
              </a:extLst>
            </p:cNvPr>
            <p:cNvGrpSpPr>
              <a:grpSpLocks/>
            </p:cNvGrpSpPr>
            <p:nvPr/>
          </p:nvGrpSpPr>
          <p:grpSpPr bwMode="auto">
            <a:xfrm>
              <a:off x="8" y="8"/>
              <a:ext cx="1440" cy="1440"/>
              <a:chOff x="8" y="8"/>
              <a:chExt cx="1440" cy="1440"/>
            </a:xfrm>
          </p:grpSpPr>
          <p:sp>
            <p:nvSpPr>
              <p:cNvPr id="125" name="Freeform 121">
                <a:extLst>
                  <a:ext uri="{FF2B5EF4-FFF2-40B4-BE49-F238E27FC236}">
                    <a16:creationId xmlns:a16="http://schemas.microsoft.com/office/drawing/2014/main" id="{52C3F33D-A7BE-A0EA-A958-3075D79ED980}"/>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3" name="Group 118">
              <a:extLst>
                <a:ext uri="{FF2B5EF4-FFF2-40B4-BE49-F238E27FC236}">
                  <a16:creationId xmlns:a16="http://schemas.microsoft.com/office/drawing/2014/main" id="{1038F140-0578-FCE4-B69D-291713E578AF}"/>
                </a:ext>
              </a:extLst>
            </p:cNvPr>
            <p:cNvGrpSpPr>
              <a:grpSpLocks/>
            </p:cNvGrpSpPr>
            <p:nvPr/>
          </p:nvGrpSpPr>
          <p:grpSpPr bwMode="auto">
            <a:xfrm>
              <a:off x="8" y="8"/>
              <a:ext cx="1440" cy="1440"/>
              <a:chOff x="8" y="8"/>
              <a:chExt cx="1440" cy="1440"/>
            </a:xfrm>
          </p:grpSpPr>
          <p:sp>
            <p:nvSpPr>
              <p:cNvPr id="124" name="Freeform 119">
                <a:extLst>
                  <a:ext uri="{FF2B5EF4-FFF2-40B4-BE49-F238E27FC236}">
                    <a16:creationId xmlns:a16="http://schemas.microsoft.com/office/drawing/2014/main" id="{6B053CC3-BC54-6C39-A363-1985AA47EAC5}"/>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26" name="Rectangle 128">
            <a:extLst>
              <a:ext uri="{FF2B5EF4-FFF2-40B4-BE49-F238E27FC236}">
                <a16:creationId xmlns:a16="http://schemas.microsoft.com/office/drawing/2014/main" id="{6C7FC082-C6F2-D1D7-DFEF-C5E37CEC21C3}"/>
              </a:ext>
            </a:extLst>
          </p:cNvPr>
          <p:cNvSpPr>
            <a:spLocks noChangeArrowheads="1"/>
          </p:cNvSpPr>
          <p:nvPr/>
        </p:nvSpPr>
        <p:spPr bwMode="auto">
          <a:xfrm>
            <a:off x="3327400" y="4480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27" name="Group 123">
            <a:extLst>
              <a:ext uri="{FF2B5EF4-FFF2-40B4-BE49-F238E27FC236}">
                <a16:creationId xmlns:a16="http://schemas.microsoft.com/office/drawing/2014/main" id="{35053F09-9ADB-CE0E-E36D-8828173E5B8E}"/>
              </a:ext>
            </a:extLst>
          </p:cNvPr>
          <p:cNvGrpSpPr>
            <a:grpSpLocks/>
          </p:cNvGrpSpPr>
          <p:nvPr/>
        </p:nvGrpSpPr>
        <p:grpSpPr bwMode="auto">
          <a:xfrm>
            <a:off x="3327400" y="4480560"/>
            <a:ext cx="923925" cy="923925"/>
            <a:chOff x="0" y="0"/>
            <a:chExt cx="1455" cy="1455"/>
          </a:xfrm>
        </p:grpSpPr>
        <p:grpSp>
          <p:nvGrpSpPr>
            <p:cNvPr id="128" name="Group 126">
              <a:extLst>
                <a:ext uri="{FF2B5EF4-FFF2-40B4-BE49-F238E27FC236}">
                  <a16:creationId xmlns:a16="http://schemas.microsoft.com/office/drawing/2014/main" id="{7EF195AD-08AA-627E-E6A3-D6B83397316A}"/>
                </a:ext>
              </a:extLst>
            </p:cNvPr>
            <p:cNvGrpSpPr>
              <a:grpSpLocks/>
            </p:cNvGrpSpPr>
            <p:nvPr/>
          </p:nvGrpSpPr>
          <p:grpSpPr bwMode="auto">
            <a:xfrm>
              <a:off x="8" y="8"/>
              <a:ext cx="1440" cy="1440"/>
              <a:chOff x="8" y="8"/>
              <a:chExt cx="1440" cy="1440"/>
            </a:xfrm>
          </p:grpSpPr>
          <p:sp>
            <p:nvSpPr>
              <p:cNvPr id="131" name="Freeform 127">
                <a:extLst>
                  <a:ext uri="{FF2B5EF4-FFF2-40B4-BE49-F238E27FC236}">
                    <a16:creationId xmlns:a16="http://schemas.microsoft.com/office/drawing/2014/main" id="{CFD760C1-FF6E-8705-0AA8-FB98EF1954DA}"/>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9" name="Group 124">
              <a:extLst>
                <a:ext uri="{FF2B5EF4-FFF2-40B4-BE49-F238E27FC236}">
                  <a16:creationId xmlns:a16="http://schemas.microsoft.com/office/drawing/2014/main" id="{85A7B487-B6C7-3AE7-E9D6-CA56D0E61DF1}"/>
                </a:ext>
              </a:extLst>
            </p:cNvPr>
            <p:cNvGrpSpPr>
              <a:grpSpLocks/>
            </p:cNvGrpSpPr>
            <p:nvPr/>
          </p:nvGrpSpPr>
          <p:grpSpPr bwMode="auto">
            <a:xfrm>
              <a:off x="8" y="8"/>
              <a:ext cx="1440" cy="1440"/>
              <a:chOff x="8" y="8"/>
              <a:chExt cx="1440" cy="1440"/>
            </a:xfrm>
          </p:grpSpPr>
          <p:sp>
            <p:nvSpPr>
              <p:cNvPr id="130" name="Freeform 125">
                <a:extLst>
                  <a:ext uri="{FF2B5EF4-FFF2-40B4-BE49-F238E27FC236}">
                    <a16:creationId xmlns:a16="http://schemas.microsoft.com/office/drawing/2014/main" id="{88ACEFAD-01C4-8072-7E0E-C2E7AA27EB3F}"/>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32" name="Rectangle 134">
            <a:extLst>
              <a:ext uri="{FF2B5EF4-FFF2-40B4-BE49-F238E27FC236}">
                <a16:creationId xmlns:a16="http://schemas.microsoft.com/office/drawing/2014/main" id="{DF33F2F3-0083-5B69-ABC8-F28493F35B64}"/>
              </a:ext>
            </a:extLst>
          </p:cNvPr>
          <p:cNvSpPr>
            <a:spLocks noChangeArrowheads="1"/>
          </p:cNvSpPr>
          <p:nvPr/>
        </p:nvSpPr>
        <p:spPr bwMode="auto">
          <a:xfrm>
            <a:off x="5628640" y="22275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33" name="Group 129">
            <a:extLst>
              <a:ext uri="{FF2B5EF4-FFF2-40B4-BE49-F238E27FC236}">
                <a16:creationId xmlns:a16="http://schemas.microsoft.com/office/drawing/2014/main" id="{28C6582B-9289-A428-F0B7-63FF8915FF06}"/>
              </a:ext>
            </a:extLst>
          </p:cNvPr>
          <p:cNvGrpSpPr>
            <a:grpSpLocks/>
          </p:cNvGrpSpPr>
          <p:nvPr/>
        </p:nvGrpSpPr>
        <p:grpSpPr bwMode="auto">
          <a:xfrm>
            <a:off x="5628640" y="2227554"/>
            <a:ext cx="923925" cy="923925"/>
            <a:chOff x="0" y="0"/>
            <a:chExt cx="1455" cy="1455"/>
          </a:xfrm>
        </p:grpSpPr>
        <p:grpSp>
          <p:nvGrpSpPr>
            <p:cNvPr id="134" name="Group 132">
              <a:extLst>
                <a:ext uri="{FF2B5EF4-FFF2-40B4-BE49-F238E27FC236}">
                  <a16:creationId xmlns:a16="http://schemas.microsoft.com/office/drawing/2014/main" id="{30FF7BEA-9AC0-EA7C-0881-559FC784DBEE}"/>
                </a:ext>
              </a:extLst>
            </p:cNvPr>
            <p:cNvGrpSpPr>
              <a:grpSpLocks/>
            </p:cNvGrpSpPr>
            <p:nvPr/>
          </p:nvGrpSpPr>
          <p:grpSpPr bwMode="auto">
            <a:xfrm>
              <a:off x="8" y="8"/>
              <a:ext cx="1440" cy="1440"/>
              <a:chOff x="8" y="8"/>
              <a:chExt cx="1440" cy="1440"/>
            </a:xfrm>
          </p:grpSpPr>
          <p:sp>
            <p:nvSpPr>
              <p:cNvPr id="137" name="Freeform 133">
                <a:extLst>
                  <a:ext uri="{FF2B5EF4-FFF2-40B4-BE49-F238E27FC236}">
                    <a16:creationId xmlns:a16="http://schemas.microsoft.com/office/drawing/2014/main" id="{34DE26B4-30E4-3795-25FF-DF6D09E24156}"/>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5" name="Group 130">
              <a:extLst>
                <a:ext uri="{FF2B5EF4-FFF2-40B4-BE49-F238E27FC236}">
                  <a16:creationId xmlns:a16="http://schemas.microsoft.com/office/drawing/2014/main" id="{B1B8E857-E9A2-09A5-695C-FC0F505F4732}"/>
                </a:ext>
              </a:extLst>
            </p:cNvPr>
            <p:cNvGrpSpPr>
              <a:grpSpLocks/>
            </p:cNvGrpSpPr>
            <p:nvPr/>
          </p:nvGrpSpPr>
          <p:grpSpPr bwMode="auto">
            <a:xfrm>
              <a:off x="8" y="8"/>
              <a:ext cx="1440" cy="1440"/>
              <a:chOff x="8" y="8"/>
              <a:chExt cx="1440" cy="1440"/>
            </a:xfrm>
          </p:grpSpPr>
          <p:sp>
            <p:nvSpPr>
              <p:cNvPr id="136" name="Freeform 131">
                <a:extLst>
                  <a:ext uri="{FF2B5EF4-FFF2-40B4-BE49-F238E27FC236}">
                    <a16:creationId xmlns:a16="http://schemas.microsoft.com/office/drawing/2014/main" id="{5D15780D-4239-9DB9-151B-18E89E94E4F1}"/>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38" name="Rectangle 134">
            <a:extLst>
              <a:ext uri="{FF2B5EF4-FFF2-40B4-BE49-F238E27FC236}">
                <a16:creationId xmlns:a16="http://schemas.microsoft.com/office/drawing/2014/main" id="{ADC4F5AB-68A1-59BB-79E4-E17F4AA7ACAF}"/>
              </a:ext>
            </a:extLst>
          </p:cNvPr>
          <p:cNvSpPr>
            <a:spLocks noChangeArrowheads="1"/>
          </p:cNvSpPr>
          <p:nvPr/>
        </p:nvSpPr>
        <p:spPr bwMode="auto">
          <a:xfrm>
            <a:off x="5628640" y="3556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39" name="Group 129">
            <a:extLst>
              <a:ext uri="{FF2B5EF4-FFF2-40B4-BE49-F238E27FC236}">
                <a16:creationId xmlns:a16="http://schemas.microsoft.com/office/drawing/2014/main" id="{123F0945-1F19-A2FA-0516-AD193612931C}"/>
              </a:ext>
            </a:extLst>
          </p:cNvPr>
          <p:cNvGrpSpPr>
            <a:grpSpLocks/>
          </p:cNvGrpSpPr>
          <p:nvPr/>
        </p:nvGrpSpPr>
        <p:grpSpPr bwMode="auto">
          <a:xfrm>
            <a:off x="5628640" y="3556635"/>
            <a:ext cx="923925" cy="923925"/>
            <a:chOff x="0" y="0"/>
            <a:chExt cx="1455" cy="1455"/>
          </a:xfrm>
        </p:grpSpPr>
        <p:grpSp>
          <p:nvGrpSpPr>
            <p:cNvPr id="140" name="Group 132">
              <a:extLst>
                <a:ext uri="{FF2B5EF4-FFF2-40B4-BE49-F238E27FC236}">
                  <a16:creationId xmlns:a16="http://schemas.microsoft.com/office/drawing/2014/main" id="{803540B8-CEDD-2A8C-9A37-898E2BBA0836}"/>
                </a:ext>
              </a:extLst>
            </p:cNvPr>
            <p:cNvGrpSpPr>
              <a:grpSpLocks/>
            </p:cNvGrpSpPr>
            <p:nvPr/>
          </p:nvGrpSpPr>
          <p:grpSpPr bwMode="auto">
            <a:xfrm>
              <a:off x="8" y="8"/>
              <a:ext cx="1440" cy="1440"/>
              <a:chOff x="8" y="8"/>
              <a:chExt cx="1440" cy="1440"/>
            </a:xfrm>
          </p:grpSpPr>
          <p:sp>
            <p:nvSpPr>
              <p:cNvPr id="143" name="Freeform 133">
                <a:extLst>
                  <a:ext uri="{FF2B5EF4-FFF2-40B4-BE49-F238E27FC236}">
                    <a16:creationId xmlns:a16="http://schemas.microsoft.com/office/drawing/2014/main" id="{07EB4298-4E63-3BD2-2312-A31AC0196C2A}"/>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1" name="Group 130">
              <a:extLst>
                <a:ext uri="{FF2B5EF4-FFF2-40B4-BE49-F238E27FC236}">
                  <a16:creationId xmlns:a16="http://schemas.microsoft.com/office/drawing/2014/main" id="{0A6300D0-ADD1-8FEE-8A02-A75638682287}"/>
                </a:ext>
              </a:extLst>
            </p:cNvPr>
            <p:cNvGrpSpPr>
              <a:grpSpLocks/>
            </p:cNvGrpSpPr>
            <p:nvPr/>
          </p:nvGrpSpPr>
          <p:grpSpPr bwMode="auto">
            <a:xfrm>
              <a:off x="8" y="8"/>
              <a:ext cx="1440" cy="1440"/>
              <a:chOff x="8" y="8"/>
              <a:chExt cx="1440" cy="1440"/>
            </a:xfrm>
          </p:grpSpPr>
          <p:sp>
            <p:nvSpPr>
              <p:cNvPr id="142" name="Freeform 131">
                <a:extLst>
                  <a:ext uri="{FF2B5EF4-FFF2-40B4-BE49-F238E27FC236}">
                    <a16:creationId xmlns:a16="http://schemas.microsoft.com/office/drawing/2014/main" id="{556AEF66-4ABC-F799-4CC3-3C24741D2C61}"/>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44" name="Rectangle 134">
            <a:extLst>
              <a:ext uri="{FF2B5EF4-FFF2-40B4-BE49-F238E27FC236}">
                <a16:creationId xmlns:a16="http://schemas.microsoft.com/office/drawing/2014/main" id="{DD291EFB-5908-B3E8-0084-1E53A5B8E6C5}"/>
              </a:ext>
            </a:extLst>
          </p:cNvPr>
          <p:cNvSpPr>
            <a:spLocks noChangeArrowheads="1"/>
          </p:cNvSpPr>
          <p:nvPr/>
        </p:nvSpPr>
        <p:spPr bwMode="auto">
          <a:xfrm>
            <a:off x="5628640" y="49383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45" name="Group 129">
            <a:extLst>
              <a:ext uri="{FF2B5EF4-FFF2-40B4-BE49-F238E27FC236}">
                <a16:creationId xmlns:a16="http://schemas.microsoft.com/office/drawing/2014/main" id="{2C38974A-C5DD-28F0-B94B-B31EC352FB43}"/>
              </a:ext>
            </a:extLst>
          </p:cNvPr>
          <p:cNvGrpSpPr>
            <a:grpSpLocks/>
          </p:cNvGrpSpPr>
          <p:nvPr/>
        </p:nvGrpSpPr>
        <p:grpSpPr bwMode="auto">
          <a:xfrm>
            <a:off x="5628640" y="4938396"/>
            <a:ext cx="923925" cy="923925"/>
            <a:chOff x="0" y="0"/>
            <a:chExt cx="1455" cy="1455"/>
          </a:xfrm>
        </p:grpSpPr>
        <p:grpSp>
          <p:nvGrpSpPr>
            <p:cNvPr id="146" name="Group 132">
              <a:extLst>
                <a:ext uri="{FF2B5EF4-FFF2-40B4-BE49-F238E27FC236}">
                  <a16:creationId xmlns:a16="http://schemas.microsoft.com/office/drawing/2014/main" id="{EBF5BD3C-4C7D-1DF1-2D63-8CE6A782F804}"/>
                </a:ext>
              </a:extLst>
            </p:cNvPr>
            <p:cNvGrpSpPr>
              <a:grpSpLocks/>
            </p:cNvGrpSpPr>
            <p:nvPr/>
          </p:nvGrpSpPr>
          <p:grpSpPr bwMode="auto">
            <a:xfrm>
              <a:off x="8" y="8"/>
              <a:ext cx="1440" cy="1440"/>
              <a:chOff x="8" y="8"/>
              <a:chExt cx="1440" cy="1440"/>
            </a:xfrm>
          </p:grpSpPr>
          <p:sp>
            <p:nvSpPr>
              <p:cNvPr id="149" name="Freeform 133">
                <a:extLst>
                  <a:ext uri="{FF2B5EF4-FFF2-40B4-BE49-F238E27FC236}">
                    <a16:creationId xmlns:a16="http://schemas.microsoft.com/office/drawing/2014/main" id="{A7D76521-FE40-0F38-DF61-8564D263DAD2}"/>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7" name="Group 130">
              <a:extLst>
                <a:ext uri="{FF2B5EF4-FFF2-40B4-BE49-F238E27FC236}">
                  <a16:creationId xmlns:a16="http://schemas.microsoft.com/office/drawing/2014/main" id="{2A276EE0-3BFD-857F-2BC3-C473F45C3718}"/>
                </a:ext>
              </a:extLst>
            </p:cNvPr>
            <p:cNvGrpSpPr>
              <a:grpSpLocks/>
            </p:cNvGrpSpPr>
            <p:nvPr/>
          </p:nvGrpSpPr>
          <p:grpSpPr bwMode="auto">
            <a:xfrm>
              <a:off x="8" y="8"/>
              <a:ext cx="1440" cy="1440"/>
              <a:chOff x="8" y="8"/>
              <a:chExt cx="1440" cy="1440"/>
            </a:xfrm>
          </p:grpSpPr>
          <p:sp>
            <p:nvSpPr>
              <p:cNvPr id="148" name="Freeform 131">
                <a:extLst>
                  <a:ext uri="{FF2B5EF4-FFF2-40B4-BE49-F238E27FC236}">
                    <a16:creationId xmlns:a16="http://schemas.microsoft.com/office/drawing/2014/main" id="{97CE9A7F-0156-1CF4-0A5B-EEC87418C50B}"/>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124636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61D5-63B5-93A5-EEA4-2C705D617CFE}"/>
              </a:ext>
            </a:extLst>
          </p:cNvPr>
          <p:cNvSpPr>
            <a:spLocks noGrp="1"/>
          </p:cNvSpPr>
          <p:nvPr>
            <p:ph type="title"/>
          </p:nvPr>
        </p:nvSpPr>
        <p:spPr/>
        <p:txBody>
          <a:bodyPr>
            <a:normAutofit/>
          </a:bodyPr>
          <a:lstStyle/>
          <a:p>
            <a:r>
              <a:rPr lang="en-GB" sz="3200" dirty="0">
                <a:solidFill>
                  <a:srgbClr val="0070C0"/>
                </a:solidFill>
                <a:latin typeface="Annes Font" panose="020F0502000000000000" pitchFamily="34" charset="0"/>
              </a:rPr>
              <a:t>It is easier to subitise if objects are arranged in patterns, such as dice patterns.</a:t>
            </a:r>
          </a:p>
        </p:txBody>
      </p:sp>
      <p:sp>
        <p:nvSpPr>
          <p:cNvPr id="102" name="Rectangle 104">
            <a:extLst>
              <a:ext uri="{FF2B5EF4-FFF2-40B4-BE49-F238E27FC236}">
                <a16:creationId xmlns:a16="http://schemas.microsoft.com/office/drawing/2014/main" id="{C29438EE-E471-68B3-B2B1-86E464ADE4E3}"/>
              </a:ext>
            </a:extLst>
          </p:cNvPr>
          <p:cNvSpPr>
            <a:spLocks noChangeArrowheads="1"/>
          </p:cNvSpPr>
          <p:nvPr/>
        </p:nvSpPr>
        <p:spPr bwMode="auto">
          <a:xfrm>
            <a:off x="1330960" y="218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03" name="Group 99">
            <a:extLst>
              <a:ext uri="{FF2B5EF4-FFF2-40B4-BE49-F238E27FC236}">
                <a16:creationId xmlns:a16="http://schemas.microsoft.com/office/drawing/2014/main" id="{B2DAA1AC-3742-09E3-630B-D6A7ABED0A0A}"/>
              </a:ext>
            </a:extLst>
          </p:cNvPr>
          <p:cNvGrpSpPr>
            <a:grpSpLocks/>
          </p:cNvGrpSpPr>
          <p:nvPr/>
        </p:nvGrpSpPr>
        <p:grpSpPr bwMode="auto">
          <a:xfrm>
            <a:off x="1330960" y="2184400"/>
            <a:ext cx="923925" cy="923925"/>
            <a:chOff x="0" y="0"/>
            <a:chExt cx="1455" cy="1455"/>
          </a:xfrm>
        </p:grpSpPr>
        <p:grpSp>
          <p:nvGrpSpPr>
            <p:cNvPr id="104" name="Group 102">
              <a:extLst>
                <a:ext uri="{FF2B5EF4-FFF2-40B4-BE49-F238E27FC236}">
                  <a16:creationId xmlns:a16="http://schemas.microsoft.com/office/drawing/2014/main" id="{C56E3AD7-15C0-77A5-2738-5B310DB971F1}"/>
                </a:ext>
              </a:extLst>
            </p:cNvPr>
            <p:cNvGrpSpPr>
              <a:grpSpLocks/>
            </p:cNvGrpSpPr>
            <p:nvPr/>
          </p:nvGrpSpPr>
          <p:grpSpPr bwMode="auto">
            <a:xfrm>
              <a:off x="8" y="8"/>
              <a:ext cx="1440" cy="1440"/>
              <a:chOff x="8" y="8"/>
              <a:chExt cx="1440" cy="1440"/>
            </a:xfrm>
          </p:grpSpPr>
          <p:sp>
            <p:nvSpPr>
              <p:cNvPr id="107" name="Freeform 103">
                <a:extLst>
                  <a:ext uri="{FF2B5EF4-FFF2-40B4-BE49-F238E27FC236}">
                    <a16:creationId xmlns:a16="http://schemas.microsoft.com/office/drawing/2014/main" id="{51043C6A-BB45-63A6-3839-AEFB045956E6}"/>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5" name="Group 100">
              <a:extLst>
                <a:ext uri="{FF2B5EF4-FFF2-40B4-BE49-F238E27FC236}">
                  <a16:creationId xmlns:a16="http://schemas.microsoft.com/office/drawing/2014/main" id="{6CC2749A-A321-3978-7D1C-3066763BD6BA}"/>
                </a:ext>
              </a:extLst>
            </p:cNvPr>
            <p:cNvGrpSpPr>
              <a:grpSpLocks/>
            </p:cNvGrpSpPr>
            <p:nvPr/>
          </p:nvGrpSpPr>
          <p:grpSpPr bwMode="auto">
            <a:xfrm>
              <a:off x="8" y="8"/>
              <a:ext cx="1440" cy="1440"/>
              <a:chOff x="8" y="8"/>
              <a:chExt cx="1440" cy="1440"/>
            </a:xfrm>
          </p:grpSpPr>
          <p:sp>
            <p:nvSpPr>
              <p:cNvPr id="106" name="Freeform 101">
                <a:extLst>
                  <a:ext uri="{FF2B5EF4-FFF2-40B4-BE49-F238E27FC236}">
                    <a16:creationId xmlns:a16="http://schemas.microsoft.com/office/drawing/2014/main" id="{7B6ECE22-E795-15F3-00D6-E319E4ECFE39}"/>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08" name="Rectangle 110">
            <a:extLst>
              <a:ext uri="{FF2B5EF4-FFF2-40B4-BE49-F238E27FC236}">
                <a16:creationId xmlns:a16="http://schemas.microsoft.com/office/drawing/2014/main" id="{980B9CBE-4A20-2E9C-01D2-83855A203AA9}"/>
              </a:ext>
            </a:extLst>
          </p:cNvPr>
          <p:cNvSpPr>
            <a:spLocks noChangeArrowheads="1"/>
          </p:cNvSpPr>
          <p:nvPr/>
        </p:nvSpPr>
        <p:spPr bwMode="auto">
          <a:xfrm>
            <a:off x="3322320" y="21894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09" name="Group 105">
            <a:extLst>
              <a:ext uri="{FF2B5EF4-FFF2-40B4-BE49-F238E27FC236}">
                <a16:creationId xmlns:a16="http://schemas.microsoft.com/office/drawing/2014/main" id="{3ED6D3A2-612A-FDD6-AA02-3516C2344BB4}"/>
              </a:ext>
            </a:extLst>
          </p:cNvPr>
          <p:cNvGrpSpPr>
            <a:grpSpLocks/>
          </p:cNvGrpSpPr>
          <p:nvPr/>
        </p:nvGrpSpPr>
        <p:grpSpPr bwMode="auto">
          <a:xfrm>
            <a:off x="3322320" y="2189480"/>
            <a:ext cx="923925" cy="923925"/>
            <a:chOff x="0" y="0"/>
            <a:chExt cx="1455" cy="1455"/>
          </a:xfrm>
        </p:grpSpPr>
        <p:grpSp>
          <p:nvGrpSpPr>
            <p:cNvPr id="110" name="Group 108">
              <a:extLst>
                <a:ext uri="{FF2B5EF4-FFF2-40B4-BE49-F238E27FC236}">
                  <a16:creationId xmlns:a16="http://schemas.microsoft.com/office/drawing/2014/main" id="{C51B524E-2A65-1EE4-29E2-B14EEF8A6208}"/>
                </a:ext>
              </a:extLst>
            </p:cNvPr>
            <p:cNvGrpSpPr>
              <a:grpSpLocks/>
            </p:cNvGrpSpPr>
            <p:nvPr/>
          </p:nvGrpSpPr>
          <p:grpSpPr bwMode="auto">
            <a:xfrm>
              <a:off x="8" y="8"/>
              <a:ext cx="1440" cy="1440"/>
              <a:chOff x="8" y="8"/>
              <a:chExt cx="1440" cy="1440"/>
            </a:xfrm>
          </p:grpSpPr>
          <p:sp>
            <p:nvSpPr>
              <p:cNvPr id="113" name="Freeform 109">
                <a:extLst>
                  <a:ext uri="{FF2B5EF4-FFF2-40B4-BE49-F238E27FC236}">
                    <a16:creationId xmlns:a16="http://schemas.microsoft.com/office/drawing/2014/main" id="{92A01A68-9DCE-7AEC-239F-38C37E0A482D}"/>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1" name="Group 106">
              <a:extLst>
                <a:ext uri="{FF2B5EF4-FFF2-40B4-BE49-F238E27FC236}">
                  <a16:creationId xmlns:a16="http://schemas.microsoft.com/office/drawing/2014/main" id="{3BB86109-BB5D-678A-254B-E57AC0236441}"/>
                </a:ext>
              </a:extLst>
            </p:cNvPr>
            <p:cNvGrpSpPr>
              <a:grpSpLocks/>
            </p:cNvGrpSpPr>
            <p:nvPr/>
          </p:nvGrpSpPr>
          <p:grpSpPr bwMode="auto">
            <a:xfrm>
              <a:off x="8" y="8"/>
              <a:ext cx="1440" cy="1440"/>
              <a:chOff x="8" y="8"/>
              <a:chExt cx="1440" cy="1440"/>
            </a:xfrm>
          </p:grpSpPr>
          <p:sp>
            <p:nvSpPr>
              <p:cNvPr id="112" name="Freeform 107">
                <a:extLst>
                  <a:ext uri="{FF2B5EF4-FFF2-40B4-BE49-F238E27FC236}">
                    <a16:creationId xmlns:a16="http://schemas.microsoft.com/office/drawing/2014/main" id="{82E3FE3C-EFF5-5C34-4643-905CB33F86BF}"/>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14" name="Rectangle 116">
            <a:extLst>
              <a:ext uri="{FF2B5EF4-FFF2-40B4-BE49-F238E27FC236}">
                <a16:creationId xmlns:a16="http://schemas.microsoft.com/office/drawing/2014/main" id="{F133EE00-D657-CCE9-ADBE-EAB218364868}"/>
              </a:ext>
            </a:extLst>
          </p:cNvPr>
          <p:cNvSpPr>
            <a:spLocks noChangeArrowheads="1"/>
          </p:cNvSpPr>
          <p:nvPr/>
        </p:nvSpPr>
        <p:spPr bwMode="auto">
          <a:xfrm>
            <a:off x="2398395" y="3322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5" name="Group 111">
            <a:extLst>
              <a:ext uri="{FF2B5EF4-FFF2-40B4-BE49-F238E27FC236}">
                <a16:creationId xmlns:a16="http://schemas.microsoft.com/office/drawing/2014/main" id="{8B595174-ADF5-1F02-D8DE-95E8F4683E87}"/>
              </a:ext>
            </a:extLst>
          </p:cNvPr>
          <p:cNvGrpSpPr>
            <a:grpSpLocks/>
          </p:cNvGrpSpPr>
          <p:nvPr/>
        </p:nvGrpSpPr>
        <p:grpSpPr bwMode="auto">
          <a:xfrm>
            <a:off x="2398395" y="3322320"/>
            <a:ext cx="923925" cy="923925"/>
            <a:chOff x="0" y="0"/>
            <a:chExt cx="1455" cy="1455"/>
          </a:xfrm>
        </p:grpSpPr>
        <p:grpSp>
          <p:nvGrpSpPr>
            <p:cNvPr id="116" name="Group 114">
              <a:extLst>
                <a:ext uri="{FF2B5EF4-FFF2-40B4-BE49-F238E27FC236}">
                  <a16:creationId xmlns:a16="http://schemas.microsoft.com/office/drawing/2014/main" id="{E411DE22-C09C-87FB-77DF-0DA5ED16FE9C}"/>
                </a:ext>
              </a:extLst>
            </p:cNvPr>
            <p:cNvGrpSpPr>
              <a:grpSpLocks/>
            </p:cNvGrpSpPr>
            <p:nvPr/>
          </p:nvGrpSpPr>
          <p:grpSpPr bwMode="auto">
            <a:xfrm>
              <a:off x="8" y="8"/>
              <a:ext cx="1440" cy="1440"/>
              <a:chOff x="8" y="8"/>
              <a:chExt cx="1440" cy="1440"/>
            </a:xfrm>
          </p:grpSpPr>
          <p:sp>
            <p:nvSpPr>
              <p:cNvPr id="119" name="Freeform 115">
                <a:extLst>
                  <a:ext uri="{FF2B5EF4-FFF2-40B4-BE49-F238E27FC236}">
                    <a16:creationId xmlns:a16="http://schemas.microsoft.com/office/drawing/2014/main" id="{95AEBB15-5B3A-BB37-3B64-5C18DFB73B90}"/>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7" name="Group 112">
              <a:extLst>
                <a:ext uri="{FF2B5EF4-FFF2-40B4-BE49-F238E27FC236}">
                  <a16:creationId xmlns:a16="http://schemas.microsoft.com/office/drawing/2014/main" id="{45FE3A39-14E8-8970-E980-BE9CC091A199}"/>
                </a:ext>
              </a:extLst>
            </p:cNvPr>
            <p:cNvGrpSpPr>
              <a:grpSpLocks/>
            </p:cNvGrpSpPr>
            <p:nvPr/>
          </p:nvGrpSpPr>
          <p:grpSpPr bwMode="auto">
            <a:xfrm>
              <a:off x="8" y="8"/>
              <a:ext cx="1440" cy="1440"/>
              <a:chOff x="8" y="8"/>
              <a:chExt cx="1440" cy="1440"/>
            </a:xfrm>
          </p:grpSpPr>
          <p:sp>
            <p:nvSpPr>
              <p:cNvPr id="118" name="Freeform 113">
                <a:extLst>
                  <a:ext uri="{FF2B5EF4-FFF2-40B4-BE49-F238E27FC236}">
                    <a16:creationId xmlns:a16="http://schemas.microsoft.com/office/drawing/2014/main" id="{EAAC8B51-E273-317A-361A-1D1EBCF13E7B}"/>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20" name="Rectangle 122">
            <a:extLst>
              <a:ext uri="{FF2B5EF4-FFF2-40B4-BE49-F238E27FC236}">
                <a16:creationId xmlns:a16="http://schemas.microsoft.com/office/drawing/2014/main" id="{0FD4ACC6-1049-EB5C-C7DC-D6074D19B7B7}"/>
              </a:ext>
            </a:extLst>
          </p:cNvPr>
          <p:cNvSpPr>
            <a:spLocks noChangeArrowheads="1"/>
          </p:cNvSpPr>
          <p:nvPr/>
        </p:nvSpPr>
        <p:spPr bwMode="auto">
          <a:xfrm>
            <a:off x="1330960" y="4480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21" name="Group 117">
            <a:extLst>
              <a:ext uri="{FF2B5EF4-FFF2-40B4-BE49-F238E27FC236}">
                <a16:creationId xmlns:a16="http://schemas.microsoft.com/office/drawing/2014/main" id="{30CF284F-6676-6AEC-A933-58632C62ECE9}"/>
              </a:ext>
            </a:extLst>
          </p:cNvPr>
          <p:cNvGrpSpPr>
            <a:grpSpLocks/>
          </p:cNvGrpSpPr>
          <p:nvPr/>
        </p:nvGrpSpPr>
        <p:grpSpPr bwMode="auto">
          <a:xfrm>
            <a:off x="1330960" y="4480560"/>
            <a:ext cx="923925" cy="923925"/>
            <a:chOff x="0" y="0"/>
            <a:chExt cx="1455" cy="1455"/>
          </a:xfrm>
        </p:grpSpPr>
        <p:grpSp>
          <p:nvGrpSpPr>
            <p:cNvPr id="122" name="Group 120">
              <a:extLst>
                <a:ext uri="{FF2B5EF4-FFF2-40B4-BE49-F238E27FC236}">
                  <a16:creationId xmlns:a16="http://schemas.microsoft.com/office/drawing/2014/main" id="{86691075-0178-DFEC-D57D-111FF54767E9}"/>
                </a:ext>
              </a:extLst>
            </p:cNvPr>
            <p:cNvGrpSpPr>
              <a:grpSpLocks/>
            </p:cNvGrpSpPr>
            <p:nvPr/>
          </p:nvGrpSpPr>
          <p:grpSpPr bwMode="auto">
            <a:xfrm>
              <a:off x="8" y="8"/>
              <a:ext cx="1440" cy="1440"/>
              <a:chOff x="8" y="8"/>
              <a:chExt cx="1440" cy="1440"/>
            </a:xfrm>
          </p:grpSpPr>
          <p:sp>
            <p:nvSpPr>
              <p:cNvPr id="125" name="Freeform 121">
                <a:extLst>
                  <a:ext uri="{FF2B5EF4-FFF2-40B4-BE49-F238E27FC236}">
                    <a16:creationId xmlns:a16="http://schemas.microsoft.com/office/drawing/2014/main" id="{52C3F33D-A7BE-A0EA-A958-3075D79ED980}"/>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3" name="Group 118">
              <a:extLst>
                <a:ext uri="{FF2B5EF4-FFF2-40B4-BE49-F238E27FC236}">
                  <a16:creationId xmlns:a16="http://schemas.microsoft.com/office/drawing/2014/main" id="{1038F140-0578-FCE4-B69D-291713E578AF}"/>
                </a:ext>
              </a:extLst>
            </p:cNvPr>
            <p:cNvGrpSpPr>
              <a:grpSpLocks/>
            </p:cNvGrpSpPr>
            <p:nvPr/>
          </p:nvGrpSpPr>
          <p:grpSpPr bwMode="auto">
            <a:xfrm>
              <a:off x="8" y="8"/>
              <a:ext cx="1440" cy="1440"/>
              <a:chOff x="8" y="8"/>
              <a:chExt cx="1440" cy="1440"/>
            </a:xfrm>
          </p:grpSpPr>
          <p:sp>
            <p:nvSpPr>
              <p:cNvPr id="124" name="Freeform 119">
                <a:extLst>
                  <a:ext uri="{FF2B5EF4-FFF2-40B4-BE49-F238E27FC236}">
                    <a16:creationId xmlns:a16="http://schemas.microsoft.com/office/drawing/2014/main" id="{6B053CC3-BC54-6C39-A363-1985AA47EAC5}"/>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26" name="Rectangle 128">
            <a:extLst>
              <a:ext uri="{FF2B5EF4-FFF2-40B4-BE49-F238E27FC236}">
                <a16:creationId xmlns:a16="http://schemas.microsoft.com/office/drawing/2014/main" id="{6C7FC082-C6F2-D1D7-DFEF-C5E37CEC21C3}"/>
              </a:ext>
            </a:extLst>
          </p:cNvPr>
          <p:cNvSpPr>
            <a:spLocks noChangeArrowheads="1"/>
          </p:cNvSpPr>
          <p:nvPr/>
        </p:nvSpPr>
        <p:spPr bwMode="auto">
          <a:xfrm>
            <a:off x="3327400" y="4480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27" name="Group 123">
            <a:extLst>
              <a:ext uri="{FF2B5EF4-FFF2-40B4-BE49-F238E27FC236}">
                <a16:creationId xmlns:a16="http://schemas.microsoft.com/office/drawing/2014/main" id="{35053F09-9ADB-CE0E-E36D-8828173E5B8E}"/>
              </a:ext>
            </a:extLst>
          </p:cNvPr>
          <p:cNvGrpSpPr>
            <a:grpSpLocks/>
          </p:cNvGrpSpPr>
          <p:nvPr/>
        </p:nvGrpSpPr>
        <p:grpSpPr bwMode="auto">
          <a:xfrm>
            <a:off x="3327400" y="4480560"/>
            <a:ext cx="923925" cy="923925"/>
            <a:chOff x="0" y="0"/>
            <a:chExt cx="1455" cy="1455"/>
          </a:xfrm>
        </p:grpSpPr>
        <p:grpSp>
          <p:nvGrpSpPr>
            <p:cNvPr id="128" name="Group 126">
              <a:extLst>
                <a:ext uri="{FF2B5EF4-FFF2-40B4-BE49-F238E27FC236}">
                  <a16:creationId xmlns:a16="http://schemas.microsoft.com/office/drawing/2014/main" id="{7EF195AD-08AA-627E-E6A3-D6B83397316A}"/>
                </a:ext>
              </a:extLst>
            </p:cNvPr>
            <p:cNvGrpSpPr>
              <a:grpSpLocks/>
            </p:cNvGrpSpPr>
            <p:nvPr/>
          </p:nvGrpSpPr>
          <p:grpSpPr bwMode="auto">
            <a:xfrm>
              <a:off x="8" y="8"/>
              <a:ext cx="1440" cy="1440"/>
              <a:chOff x="8" y="8"/>
              <a:chExt cx="1440" cy="1440"/>
            </a:xfrm>
          </p:grpSpPr>
          <p:sp>
            <p:nvSpPr>
              <p:cNvPr id="131" name="Freeform 127">
                <a:extLst>
                  <a:ext uri="{FF2B5EF4-FFF2-40B4-BE49-F238E27FC236}">
                    <a16:creationId xmlns:a16="http://schemas.microsoft.com/office/drawing/2014/main" id="{CFD760C1-FF6E-8705-0AA8-FB98EF1954DA}"/>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9" name="Group 124">
              <a:extLst>
                <a:ext uri="{FF2B5EF4-FFF2-40B4-BE49-F238E27FC236}">
                  <a16:creationId xmlns:a16="http://schemas.microsoft.com/office/drawing/2014/main" id="{85A7B487-B6C7-3AE7-E9D6-CA56D0E61DF1}"/>
                </a:ext>
              </a:extLst>
            </p:cNvPr>
            <p:cNvGrpSpPr>
              <a:grpSpLocks/>
            </p:cNvGrpSpPr>
            <p:nvPr/>
          </p:nvGrpSpPr>
          <p:grpSpPr bwMode="auto">
            <a:xfrm>
              <a:off x="8" y="8"/>
              <a:ext cx="1440" cy="1440"/>
              <a:chOff x="8" y="8"/>
              <a:chExt cx="1440" cy="1440"/>
            </a:xfrm>
          </p:grpSpPr>
          <p:sp>
            <p:nvSpPr>
              <p:cNvPr id="130" name="Freeform 125">
                <a:extLst>
                  <a:ext uri="{FF2B5EF4-FFF2-40B4-BE49-F238E27FC236}">
                    <a16:creationId xmlns:a16="http://schemas.microsoft.com/office/drawing/2014/main" id="{88ACEFAD-01C4-8072-7E0E-C2E7AA27EB3F}"/>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32" name="Rectangle 134">
            <a:extLst>
              <a:ext uri="{FF2B5EF4-FFF2-40B4-BE49-F238E27FC236}">
                <a16:creationId xmlns:a16="http://schemas.microsoft.com/office/drawing/2014/main" id="{DF33F2F3-0083-5B69-ABC8-F28493F35B64}"/>
              </a:ext>
            </a:extLst>
          </p:cNvPr>
          <p:cNvSpPr>
            <a:spLocks noChangeArrowheads="1"/>
          </p:cNvSpPr>
          <p:nvPr/>
        </p:nvSpPr>
        <p:spPr bwMode="auto">
          <a:xfrm>
            <a:off x="5628640" y="22275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33" name="Group 129">
            <a:extLst>
              <a:ext uri="{FF2B5EF4-FFF2-40B4-BE49-F238E27FC236}">
                <a16:creationId xmlns:a16="http://schemas.microsoft.com/office/drawing/2014/main" id="{28C6582B-9289-A428-F0B7-63FF8915FF06}"/>
              </a:ext>
            </a:extLst>
          </p:cNvPr>
          <p:cNvGrpSpPr>
            <a:grpSpLocks/>
          </p:cNvGrpSpPr>
          <p:nvPr/>
        </p:nvGrpSpPr>
        <p:grpSpPr bwMode="auto">
          <a:xfrm>
            <a:off x="5628640" y="2227554"/>
            <a:ext cx="923925" cy="923925"/>
            <a:chOff x="0" y="0"/>
            <a:chExt cx="1455" cy="1455"/>
          </a:xfrm>
        </p:grpSpPr>
        <p:grpSp>
          <p:nvGrpSpPr>
            <p:cNvPr id="134" name="Group 132">
              <a:extLst>
                <a:ext uri="{FF2B5EF4-FFF2-40B4-BE49-F238E27FC236}">
                  <a16:creationId xmlns:a16="http://schemas.microsoft.com/office/drawing/2014/main" id="{30FF7BEA-9AC0-EA7C-0881-559FC784DBEE}"/>
                </a:ext>
              </a:extLst>
            </p:cNvPr>
            <p:cNvGrpSpPr>
              <a:grpSpLocks/>
            </p:cNvGrpSpPr>
            <p:nvPr/>
          </p:nvGrpSpPr>
          <p:grpSpPr bwMode="auto">
            <a:xfrm>
              <a:off x="8" y="8"/>
              <a:ext cx="1440" cy="1440"/>
              <a:chOff x="8" y="8"/>
              <a:chExt cx="1440" cy="1440"/>
            </a:xfrm>
          </p:grpSpPr>
          <p:sp>
            <p:nvSpPr>
              <p:cNvPr id="137" name="Freeform 133">
                <a:extLst>
                  <a:ext uri="{FF2B5EF4-FFF2-40B4-BE49-F238E27FC236}">
                    <a16:creationId xmlns:a16="http://schemas.microsoft.com/office/drawing/2014/main" id="{34DE26B4-30E4-3795-25FF-DF6D09E24156}"/>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5" name="Group 130">
              <a:extLst>
                <a:ext uri="{FF2B5EF4-FFF2-40B4-BE49-F238E27FC236}">
                  <a16:creationId xmlns:a16="http://schemas.microsoft.com/office/drawing/2014/main" id="{B1B8E857-E9A2-09A5-695C-FC0F505F4732}"/>
                </a:ext>
              </a:extLst>
            </p:cNvPr>
            <p:cNvGrpSpPr>
              <a:grpSpLocks/>
            </p:cNvGrpSpPr>
            <p:nvPr/>
          </p:nvGrpSpPr>
          <p:grpSpPr bwMode="auto">
            <a:xfrm>
              <a:off x="8" y="8"/>
              <a:ext cx="1440" cy="1440"/>
              <a:chOff x="8" y="8"/>
              <a:chExt cx="1440" cy="1440"/>
            </a:xfrm>
          </p:grpSpPr>
          <p:sp>
            <p:nvSpPr>
              <p:cNvPr id="136" name="Freeform 131">
                <a:extLst>
                  <a:ext uri="{FF2B5EF4-FFF2-40B4-BE49-F238E27FC236}">
                    <a16:creationId xmlns:a16="http://schemas.microsoft.com/office/drawing/2014/main" id="{5D15780D-4239-9DB9-151B-18E89E94E4F1}"/>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38" name="Rectangle 134">
            <a:extLst>
              <a:ext uri="{FF2B5EF4-FFF2-40B4-BE49-F238E27FC236}">
                <a16:creationId xmlns:a16="http://schemas.microsoft.com/office/drawing/2014/main" id="{ADC4F5AB-68A1-59BB-79E4-E17F4AA7ACAF}"/>
              </a:ext>
            </a:extLst>
          </p:cNvPr>
          <p:cNvSpPr>
            <a:spLocks noChangeArrowheads="1"/>
          </p:cNvSpPr>
          <p:nvPr/>
        </p:nvSpPr>
        <p:spPr bwMode="auto">
          <a:xfrm>
            <a:off x="5628640" y="3556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39" name="Group 129">
            <a:extLst>
              <a:ext uri="{FF2B5EF4-FFF2-40B4-BE49-F238E27FC236}">
                <a16:creationId xmlns:a16="http://schemas.microsoft.com/office/drawing/2014/main" id="{123F0945-1F19-A2FA-0516-AD193612931C}"/>
              </a:ext>
            </a:extLst>
          </p:cNvPr>
          <p:cNvGrpSpPr>
            <a:grpSpLocks/>
          </p:cNvGrpSpPr>
          <p:nvPr/>
        </p:nvGrpSpPr>
        <p:grpSpPr bwMode="auto">
          <a:xfrm>
            <a:off x="5628640" y="3556635"/>
            <a:ext cx="923925" cy="923925"/>
            <a:chOff x="0" y="0"/>
            <a:chExt cx="1455" cy="1455"/>
          </a:xfrm>
        </p:grpSpPr>
        <p:grpSp>
          <p:nvGrpSpPr>
            <p:cNvPr id="140" name="Group 132">
              <a:extLst>
                <a:ext uri="{FF2B5EF4-FFF2-40B4-BE49-F238E27FC236}">
                  <a16:creationId xmlns:a16="http://schemas.microsoft.com/office/drawing/2014/main" id="{803540B8-CEDD-2A8C-9A37-898E2BBA0836}"/>
                </a:ext>
              </a:extLst>
            </p:cNvPr>
            <p:cNvGrpSpPr>
              <a:grpSpLocks/>
            </p:cNvGrpSpPr>
            <p:nvPr/>
          </p:nvGrpSpPr>
          <p:grpSpPr bwMode="auto">
            <a:xfrm>
              <a:off x="8" y="8"/>
              <a:ext cx="1440" cy="1440"/>
              <a:chOff x="8" y="8"/>
              <a:chExt cx="1440" cy="1440"/>
            </a:xfrm>
          </p:grpSpPr>
          <p:sp>
            <p:nvSpPr>
              <p:cNvPr id="143" name="Freeform 133">
                <a:extLst>
                  <a:ext uri="{FF2B5EF4-FFF2-40B4-BE49-F238E27FC236}">
                    <a16:creationId xmlns:a16="http://schemas.microsoft.com/office/drawing/2014/main" id="{07EB4298-4E63-3BD2-2312-A31AC0196C2A}"/>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1" name="Group 130">
              <a:extLst>
                <a:ext uri="{FF2B5EF4-FFF2-40B4-BE49-F238E27FC236}">
                  <a16:creationId xmlns:a16="http://schemas.microsoft.com/office/drawing/2014/main" id="{0A6300D0-ADD1-8FEE-8A02-A75638682287}"/>
                </a:ext>
              </a:extLst>
            </p:cNvPr>
            <p:cNvGrpSpPr>
              <a:grpSpLocks/>
            </p:cNvGrpSpPr>
            <p:nvPr/>
          </p:nvGrpSpPr>
          <p:grpSpPr bwMode="auto">
            <a:xfrm>
              <a:off x="8" y="8"/>
              <a:ext cx="1440" cy="1440"/>
              <a:chOff x="8" y="8"/>
              <a:chExt cx="1440" cy="1440"/>
            </a:xfrm>
          </p:grpSpPr>
          <p:sp>
            <p:nvSpPr>
              <p:cNvPr id="142" name="Freeform 131">
                <a:extLst>
                  <a:ext uri="{FF2B5EF4-FFF2-40B4-BE49-F238E27FC236}">
                    <a16:creationId xmlns:a16="http://schemas.microsoft.com/office/drawing/2014/main" id="{556AEF66-4ABC-F799-4CC3-3C24741D2C61}"/>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44" name="Rectangle 134">
            <a:extLst>
              <a:ext uri="{FF2B5EF4-FFF2-40B4-BE49-F238E27FC236}">
                <a16:creationId xmlns:a16="http://schemas.microsoft.com/office/drawing/2014/main" id="{DD291EFB-5908-B3E8-0084-1E53A5B8E6C5}"/>
              </a:ext>
            </a:extLst>
          </p:cNvPr>
          <p:cNvSpPr>
            <a:spLocks noChangeArrowheads="1"/>
          </p:cNvSpPr>
          <p:nvPr/>
        </p:nvSpPr>
        <p:spPr bwMode="auto">
          <a:xfrm>
            <a:off x="5628640" y="49383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45" name="Group 129">
            <a:extLst>
              <a:ext uri="{FF2B5EF4-FFF2-40B4-BE49-F238E27FC236}">
                <a16:creationId xmlns:a16="http://schemas.microsoft.com/office/drawing/2014/main" id="{2C38974A-C5DD-28F0-B94B-B31EC352FB43}"/>
              </a:ext>
            </a:extLst>
          </p:cNvPr>
          <p:cNvGrpSpPr>
            <a:grpSpLocks/>
          </p:cNvGrpSpPr>
          <p:nvPr/>
        </p:nvGrpSpPr>
        <p:grpSpPr bwMode="auto">
          <a:xfrm>
            <a:off x="5628640" y="4938396"/>
            <a:ext cx="923925" cy="923925"/>
            <a:chOff x="0" y="0"/>
            <a:chExt cx="1455" cy="1455"/>
          </a:xfrm>
        </p:grpSpPr>
        <p:grpSp>
          <p:nvGrpSpPr>
            <p:cNvPr id="146" name="Group 132">
              <a:extLst>
                <a:ext uri="{FF2B5EF4-FFF2-40B4-BE49-F238E27FC236}">
                  <a16:creationId xmlns:a16="http://schemas.microsoft.com/office/drawing/2014/main" id="{EBF5BD3C-4C7D-1DF1-2D63-8CE6A782F804}"/>
                </a:ext>
              </a:extLst>
            </p:cNvPr>
            <p:cNvGrpSpPr>
              <a:grpSpLocks/>
            </p:cNvGrpSpPr>
            <p:nvPr/>
          </p:nvGrpSpPr>
          <p:grpSpPr bwMode="auto">
            <a:xfrm>
              <a:off x="8" y="8"/>
              <a:ext cx="1440" cy="1440"/>
              <a:chOff x="8" y="8"/>
              <a:chExt cx="1440" cy="1440"/>
            </a:xfrm>
          </p:grpSpPr>
          <p:sp>
            <p:nvSpPr>
              <p:cNvPr id="149" name="Freeform 133">
                <a:extLst>
                  <a:ext uri="{FF2B5EF4-FFF2-40B4-BE49-F238E27FC236}">
                    <a16:creationId xmlns:a16="http://schemas.microsoft.com/office/drawing/2014/main" id="{A7D76521-FE40-0F38-DF61-8564D263DAD2}"/>
                  </a:ext>
                </a:extLst>
              </p:cNvPr>
              <p:cNvSpPr>
                <a:spLocks/>
              </p:cNvSpPr>
              <p:nvPr/>
            </p:nvSpPr>
            <p:spPr bwMode="auto">
              <a:xfrm>
                <a:off x="8" y="8"/>
                <a:ext cx="1440" cy="1440"/>
              </a:xfrm>
              <a:custGeom>
                <a:avLst/>
                <a:gdLst>
                  <a:gd name="T0" fmla="+- 0 727 8"/>
                  <a:gd name="T1" fmla="*/ T0 w 1440"/>
                  <a:gd name="T2" fmla="+- 0 8 8"/>
                  <a:gd name="T3" fmla="*/ 8 h 1440"/>
                  <a:gd name="T4" fmla="+- 0 611 8"/>
                  <a:gd name="T5" fmla="*/ T4 w 1440"/>
                  <a:gd name="T6" fmla="+- 0 17 8"/>
                  <a:gd name="T7" fmla="*/ 17 h 1440"/>
                  <a:gd name="T8" fmla="+- 0 500 8"/>
                  <a:gd name="T9" fmla="*/ T8 w 1440"/>
                  <a:gd name="T10" fmla="+- 0 44 8"/>
                  <a:gd name="T11" fmla="*/ 44 h 1440"/>
                  <a:gd name="T12" fmla="+- 0 397 8"/>
                  <a:gd name="T13" fmla="*/ T12 w 1440"/>
                  <a:gd name="T14" fmla="+- 0 88 8"/>
                  <a:gd name="T15" fmla="*/ 88 h 1440"/>
                  <a:gd name="T16" fmla="+- 0 302 8"/>
                  <a:gd name="T17" fmla="*/ T16 w 1440"/>
                  <a:gd name="T18" fmla="+- 0 146 8"/>
                  <a:gd name="T19" fmla="*/ 146 h 1440"/>
                  <a:gd name="T20" fmla="+- 0 218 8"/>
                  <a:gd name="T21" fmla="*/ T20 w 1440"/>
                  <a:gd name="T22" fmla="+- 0 218 8"/>
                  <a:gd name="T23" fmla="*/ 218 h 1440"/>
                  <a:gd name="T24" fmla="+- 0 146 8"/>
                  <a:gd name="T25" fmla="*/ T24 w 1440"/>
                  <a:gd name="T26" fmla="+- 0 302 8"/>
                  <a:gd name="T27" fmla="*/ 302 h 1440"/>
                  <a:gd name="T28" fmla="+- 0 88 8"/>
                  <a:gd name="T29" fmla="*/ T28 w 1440"/>
                  <a:gd name="T30" fmla="+- 0 397 8"/>
                  <a:gd name="T31" fmla="*/ 397 h 1440"/>
                  <a:gd name="T32" fmla="+- 0 44 8"/>
                  <a:gd name="T33" fmla="*/ T32 w 1440"/>
                  <a:gd name="T34" fmla="+- 0 500 8"/>
                  <a:gd name="T35" fmla="*/ 500 h 1440"/>
                  <a:gd name="T36" fmla="+- 0 17 8"/>
                  <a:gd name="T37" fmla="*/ T36 w 1440"/>
                  <a:gd name="T38" fmla="+- 0 611 8"/>
                  <a:gd name="T39" fmla="*/ 611 h 1440"/>
                  <a:gd name="T40" fmla="+- 0 8 8"/>
                  <a:gd name="T41" fmla="*/ T40 w 1440"/>
                  <a:gd name="T42" fmla="+- 0 727 8"/>
                  <a:gd name="T43" fmla="*/ 727 h 1440"/>
                  <a:gd name="T44" fmla="+- 0 10 8"/>
                  <a:gd name="T45" fmla="*/ T44 w 1440"/>
                  <a:gd name="T46" fmla="+- 0 787 8"/>
                  <a:gd name="T47" fmla="*/ 787 h 1440"/>
                  <a:gd name="T48" fmla="+- 0 28 8"/>
                  <a:gd name="T49" fmla="*/ T48 w 1440"/>
                  <a:gd name="T50" fmla="+- 0 901 8"/>
                  <a:gd name="T51" fmla="*/ 901 h 1440"/>
                  <a:gd name="T52" fmla="+- 0 64 8"/>
                  <a:gd name="T53" fmla="*/ T52 w 1440"/>
                  <a:gd name="T54" fmla="+- 0 1008 8"/>
                  <a:gd name="T55" fmla="*/ 1008 h 1440"/>
                  <a:gd name="T56" fmla="+- 0 115 8"/>
                  <a:gd name="T57" fmla="*/ T56 w 1440"/>
                  <a:gd name="T58" fmla="+- 0 1107 8"/>
                  <a:gd name="T59" fmla="*/ 1107 h 1440"/>
                  <a:gd name="T60" fmla="+- 0 181 8"/>
                  <a:gd name="T61" fmla="*/ T60 w 1440"/>
                  <a:gd name="T62" fmla="+- 0 1196 8"/>
                  <a:gd name="T63" fmla="*/ 1196 h 1440"/>
                  <a:gd name="T64" fmla="+- 0 259 8"/>
                  <a:gd name="T65" fmla="*/ T64 w 1440"/>
                  <a:gd name="T66" fmla="+- 0 1274 8"/>
                  <a:gd name="T67" fmla="*/ 1274 h 1440"/>
                  <a:gd name="T68" fmla="+- 0 348 8"/>
                  <a:gd name="T69" fmla="*/ T68 w 1440"/>
                  <a:gd name="T70" fmla="+- 0 1340 8"/>
                  <a:gd name="T71" fmla="*/ 1340 h 1440"/>
                  <a:gd name="T72" fmla="+- 0 447 8"/>
                  <a:gd name="T73" fmla="*/ T72 w 1440"/>
                  <a:gd name="T74" fmla="+- 0 1391 8"/>
                  <a:gd name="T75" fmla="*/ 1391 h 1440"/>
                  <a:gd name="T76" fmla="+- 0 554 8"/>
                  <a:gd name="T77" fmla="*/ T76 w 1440"/>
                  <a:gd name="T78" fmla="+- 0 1427 8"/>
                  <a:gd name="T79" fmla="*/ 1427 h 1440"/>
                  <a:gd name="T80" fmla="+- 0 668 8"/>
                  <a:gd name="T81" fmla="*/ T80 w 1440"/>
                  <a:gd name="T82" fmla="+- 0 1445 8"/>
                  <a:gd name="T83" fmla="*/ 1445 h 1440"/>
                  <a:gd name="T84" fmla="+- 0 727 8"/>
                  <a:gd name="T85" fmla="*/ T84 w 1440"/>
                  <a:gd name="T86" fmla="+- 0 1447 8"/>
                  <a:gd name="T87" fmla="*/ 1447 h 1440"/>
                  <a:gd name="T88" fmla="+- 0 787 8"/>
                  <a:gd name="T89" fmla="*/ T88 w 1440"/>
                  <a:gd name="T90" fmla="+- 0 1445 8"/>
                  <a:gd name="T91" fmla="*/ 1445 h 1440"/>
                  <a:gd name="T92" fmla="+- 0 901 8"/>
                  <a:gd name="T93" fmla="*/ T92 w 1440"/>
                  <a:gd name="T94" fmla="+- 0 1427 8"/>
                  <a:gd name="T95" fmla="*/ 1427 h 1440"/>
                  <a:gd name="T96" fmla="+- 0 1008 8"/>
                  <a:gd name="T97" fmla="*/ T96 w 1440"/>
                  <a:gd name="T98" fmla="+- 0 1391 8"/>
                  <a:gd name="T99" fmla="*/ 1391 h 1440"/>
                  <a:gd name="T100" fmla="+- 0 1107 8"/>
                  <a:gd name="T101" fmla="*/ T100 w 1440"/>
                  <a:gd name="T102" fmla="+- 0 1340 8"/>
                  <a:gd name="T103" fmla="*/ 1340 h 1440"/>
                  <a:gd name="T104" fmla="+- 0 1196 8"/>
                  <a:gd name="T105" fmla="*/ T104 w 1440"/>
                  <a:gd name="T106" fmla="+- 0 1274 8"/>
                  <a:gd name="T107" fmla="*/ 1274 h 1440"/>
                  <a:gd name="T108" fmla="+- 0 1274 8"/>
                  <a:gd name="T109" fmla="*/ T108 w 1440"/>
                  <a:gd name="T110" fmla="+- 0 1196 8"/>
                  <a:gd name="T111" fmla="*/ 1196 h 1440"/>
                  <a:gd name="T112" fmla="+- 0 1340 8"/>
                  <a:gd name="T113" fmla="*/ T112 w 1440"/>
                  <a:gd name="T114" fmla="+- 0 1107 8"/>
                  <a:gd name="T115" fmla="*/ 1107 h 1440"/>
                  <a:gd name="T116" fmla="+- 0 1391 8"/>
                  <a:gd name="T117" fmla="*/ T116 w 1440"/>
                  <a:gd name="T118" fmla="+- 0 1008 8"/>
                  <a:gd name="T119" fmla="*/ 1008 h 1440"/>
                  <a:gd name="T120" fmla="+- 0 1427 8"/>
                  <a:gd name="T121" fmla="*/ T120 w 1440"/>
                  <a:gd name="T122" fmla="+- 0 901 8"/>
                  <a:gd name="T123" fmla="*/ 901 h 1440"/>
                  <a:gd name="T124" fmla="+- 0 1445 8"/>
                  <a:gd name="T125" fmla="*/ T124 w 1440"/>
                  <a:gd name="T126" fmla="+- 0 787 8"/>
                  <a:gd name="T127" fmla="*/ 787 h 1440"/>
                  <a:gd name="T128" fmla="+- 0 1447 8"/>
                  <a:gd name="T129" fmla="*/ T128 w 1440"/>
                  <a:gd name="T130" fmla="+- 0 727 8"/>
                  <a:gd name="T131" fmla="*/ 727 h 1440"/>
                  <a:gd name="T132" fmla="+- 0 1445 8"/>
                  <a:gd name="T133" fmla="*/ T132 w 1440"/>
                  <a:gd name="T134" fmla="+- 0 668 8"/>
                  <a:gd name="T135" fmla="*/ 668 h 1440"/>
                  <a:gd name="T136" fmla="+- 0 1427 8"/>
                  <a:gd name="T137" fmla="*/ T136 w 1440"/>
                  <a:gd name="T138" fmla="+- 0 554 8"/>
                  <a:gd name="T139" fmla="*/ 554 h 1440"/>
                  <a:gd name="T140" fmla="+- 0 1391 8"/>
                  <a:gd name="T141" fmla="*/ T140 w 1440"/>
                  <a:gd name="T142" fmla="+- 0 447 8"/>
                  <a:gd name="T143" fmla="*/ 447 h 1440"/>
                  <a:gd name="T144" fmla="+- 0 1340 8"/>
                  <a:gd name="T145" fmla="*/ T144 w 1440"/>
                  <a:gd name="T146" fmla="+- 0 348 8"/>
                  <a:gd name="T147" fmla="*/ 348 h 1440"/>
                  <a:gd name="T148" fmla="+- 0 1274 8"/>
                  <a:gd name="T149" fmla="*/ T148 w 1440"/>
                  <a:gd name="T150" fmla="+- 0 259 8"/>
                  <a:gd name="T151" fmla="*/ 259 h 1440"/>
                  <a:gd name="T152" fmla="+- 0 1196 8"/>
                  <a:gd name="T153" fmla="*/ T152 w 1440"/>
                  <a:gd name="T154" fmla="+- 0 181 8"/>
                  <a:gd name="T155" fmla="*/ 181 h 1440"/>
                  <a:gd name="T156" fmla="+- 0 1107 8"/>
                  <a:gd name="T157" fmla="*/ T156 w 1440"/>
                  <a:gd name="T158" fmla="+- 0 115 8"/>
                  <a:gd name="T159" fmla="*/ 115 h 1440"/>
                  <a:gd name="T160" fmla="+- 0 1008 8"/>
                  <a:gd name="T161" fmla="*/ T160 w 1440"/>
                  <a:gd name="T162" fmla="+- 0 64 8"/>
                  <a:gd name="T163" fmla="*/ 64 h 1440"/>
                  <a:gd name="T164" fmla="+- 0 901 8"/>
                  <a:gd name="T165" fmla="*/ T164 w 1440"/>
                  <a:gd name="T166" fmla="+- 0 28 8"/>
                  <a:gd name="T167" fmla="*/ 28 h 1440"/>
                  <a:gd name="T168" fmla="+- 0 787 8"/>
                  <a:gd name="T169" fmla="*/ T168 w 1440"/>
                  <a:gd name="T170" fmla="+- 0 10 8"/>
                  <a:gd name="T171" fmla="*/ 10 h 1440"/>
                  <a:gd name="T172" fmla="+- 0 727 8"/>
                  <a:gd name="T173" fmla="*/ T172 w 1440"/>
                  <a:gd name="T174" fmla="+- 0 8 8"/>
                  <a:gd name="T175" fmla="*/ 8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719" y="0"/>
                    </a:moveTo>
                    <a:lnTo>
                      <a:pt x="603" y="9"/>
                    </a:lnTo>
                    <a:lnTo>
                      <a:pt x="492" y="36"/>
                    </a:lnTo>
                    <a:lnTo>
                      <a:pt x="389" y="80"/>
                    </a:lnTo>
                    <a:lnTo>
                      <a:pt x="294" y="138"/>
                    </a:lnTo>
                    <a:lnTo>
                      <a:pt x="210" y="210"/>
                    </a:lnTo>
                    <a:lnTo>
                      <a:pt x="138" y="294"/>
                    </a:lnTo>
                    <a:lnTo>
                      <a:pt x="80" y="389"/>
                    </a:lnTo>
                    <a:lnTo>
                      <a:pt x="36" y="492"/>
                    </a:lnTo>
                    <a:lnTo>
                      <a:pt x="9" y="603"/>
                    </a:lnTo>
                    <a:lnTo>
                      <a:pt x="0" y="719"/>
                    </a:lnTo>
                    <a:lnTo>
                      <a:pt x="2" y="779"/>
                    </a:lnTo>
                    <a:lnTo>
                      <a:pt x="20" y="893"/>
                    </a:lnTo>
                    <a:lnTo>
                      <a:pt x="56" y="1000"/>
                    </a:lnTo>
                    <a:lnTo>
                      <a:pt x="107" y="1099"/>
                    </a:lnTo>
                    <a:lnTo>
                      <a:pt x="173" y="1188"/>
                    </a:lnTo>
                    <a:lnTo>
                      <a:pt x="251" y="1266"/>
                    </a:lnTo>
                    <a:lnTo>
                      <a:pt x="340" y="1332"/>
                    </a:lnTo>
                    <a:lnTo>
                      <a:pt x="439" y="1383"/>
                    </a:lnTo>
                    <a:lnTo>
                      <a:pt x="546" y="1419"/>
                    </a:lnTo>
                    <a:lnTo>
                      <a:pt x="660" y="1437"/>
                    </a:lnTo>
                    <a:lnTo>
                      <a:pt x="719" y="1439"/>
                    </a:lnTo>
                    <a:lnTo>
                      <a:pt x="779" y="1437"/>
                    </a:lnTo>
                    <a:lnTo>
                      <a:pt x="893" y="1419"/>
                    </a:lnTo>
                    <a:lnTo>
                      <a:pt x="1000" y="1383"/>
                    </a:lnTo>
                    <a:lnTo>
                      <a:pt x="1099" y="1332"/>
                    </a:lnTo>
                    <a:lnTo>
                      <a:pt x="1188" y="1266"/>
                    </a:lnTo>
                    <a:lnTo>
                      <a:pt x="1266" y="1188"/>
                    </a:lnTo>
                    <a:lnTo>
                      <a:pt x="1332" y="1099"/>
                    </a:lnTo>
                    <a:lnTo>
                      <a:pt x="1383" y="1000"/>
                    </a:lnTo>
                    <a:lnTo>
                      <a:pt x="1419" y="893"/>
                    </a:lnTo>
                    <a:lnTo>
                      <a:pt x="1437" y="779"/>
                    </a:lnTo>
                    <a:lnTo>
                      <a:pt x="1439" y="719"/>
                    </a:lnTo>
                    <a:lnTo>
                      <a:pt x="1437" y="660"/>
                    </a:lnTo>
                    <a:lnTo>
                      <a:pt x="1419" y="546"/>
                    </a:lnTo>
                    <a:lnTo>
                      <a:pt x="1383" y="439"/>
                    </a:lnTo>
                    <a:lnTo>
                      <a:pt x="1332" y="340"/>
                    </a:lnTo>
                    <a:lnTo>
                      <a:pt x="1266" y="251"/>
                    </a:lnTo>
                    <a:lnTo>
                      <a:pt x="1188" y="173"/>
                    </a:lnTo>
                    <a:lnTo>
                      <a:pt x="1099" y="107"/>
                    </a:lnTo>
                    <a:lnTo>
                      <a:pt x="1000" y="56"/>
                    </a:lnTo>
                    <a:lnTo>
                      <a:pt x="893" y="20"/>
                    </a:lnTo>
                    <a:lnTo>
                      <a:pt x="779" y="2"/>
                    </a:lnTo>
                    <a:lnTo>
                      <a:pt x="719" y="0"/>
                    </a:lnTo>
                    <a:close/>
                  </a:path>
                </a:pathLst>
              </a:custGeom>
              <a:solidFill>
                <a:srgbClr val="D27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7" name="Group 130">
              <a:extLst>
                <a:ext uri="{FF2B5EF4-FFF2-40B4-BE49-F238E27FC236}">
                  <a16:creationId xmlns:a16="http://schemas.microsoft.com/office/drawing/2014/main" id="{2A276EE0-3BFD-857F-2BC3-C473F45C3718}"/>
                </a:ext>
              </a:extLst>
            </p:cNvPr>
            <p:cNvGrpSpPr>
              <a:grpSpLocks/>
            </p:cNvGrpSpPr>
            <p:nvPr/>
          </p:nvGrpSpPr>
          <p:grpSpPr bwMode="auto">
            <a:xfrm>
              <a:off x="8" y="8"/>
              <a:ext cx="1440" cy="1440"/>
              <a:chOff x="8" y="8"/>
              <a:chExt cx="1440" cy="1440"/>
            </a:xfrm>
          </p:grpSpPr>
          <p:sp>
            <p:nvSpPr>
              <p:cNvPr id="148" name="Freeform 131">
                <a:extLst>
                  <a:ext uri="{FF2B5EF4-FFF2-40B4-BE49-F238E27FC236}">
                    <a16:creationId xmlns:a16="http://schemas.microsoft.com/office/drawing/2014/main" id="{97CE9A7F-0156-1CF4-0A5B-EEC87418C50B}"/>
                  </a:ext>
                </a:extLst>
              </p:cNvPr>
              <p:cNvSpPr>
                <a:spLocks/>
              </p:cNvSpPr>
              <p:nvPr/>
            </p:nvSpPr>
            <p:spPr bwMode="auto">
              <a:xfrm>
                <a:off x="8" y="8"/>
                <a:ext cx="1440" cy="1440"/>
              </a:xfrm>
              <a:custGeom>
                <a:avLst/>
                <a:gdLst>
                  <a:gd name="T0" fmla="+- 0 8 8"/>
                  <a:gd name="T1" fmla="*/ T0 w 1440"/>
                  <a:gd name="T2" fmla="+- 0 727 8"/>
                  <a:gd name="T3" fmla="*/ 727 h 1440"/>
                  <a:gd name="T4" fmla="+- 0 17 8"/>
                  <a:gd name="T5" fmla="*/ T4 w 1440"/>
                  <a:gd name="T6" fmla="+- 0 611 8"/>
                  <a:gd name="T7" fmla="*/ 611 h 1440"/>
                  <a:gd name="T8" fmla="+- 0 44 8"/>
                  <a:gd name="T9" fmla="*/ T8 w 1440"/>
                  <a:gd name="T10" fmla="+- 0 500 8"/>
                  <a:gd name="T11" fmla="*/ 500 h 1440"/>
                  <a:gd name="T12" fmla="+- 0 88 8"/>
                  <a:gd name="T13" fmla="*/ T12 w 1440"/>
                  <a:gd name="T14" fmla="+- 0 397 8"/>
                  <a:gd name="T15" fmla="*/ 397 h 1440"/>
                  <a:gd name="T16" fmla="+- 0 146 8"/>
                  <a:gd name="T17" fmla="*/ T16 w 1440"/>
                  <a:gd name="T18" fmla="+- 0 302 8"/>
                  <a:gd name="T19" fmla="*/ 302 h 1440"/>
                  <a:gd name="T20" fmla="+- 0 218 8"/>
                  <a:gd name="T21" fmla="*/ T20 w 1440"/>
                  <a:gd name="T22" fmla="+- 0 218 8"/>
                  <a:gd name="T23" fmla="*/ 218 h 1440"/>
                  <a:gd name="T24" fmla="+- 0 302 8"/>
                  <a:gd name="T25" fmla="*/ T24 w 1440"/>
                  <a:gd name="T26" fmla="+- 0 146 8"/>
                  <a:gd name="T27" fmla="*/ 146 h 1440"/>
                  <a:gd name="T28" fmla="+- 0 397 8"/>
                  <a:gd name="T29" fmla="*/ T28 w 1440"/>
                  <a:gd name="T30" fmla="+- 0 88 8"/>
                  <a:gd name="T31" fmla="*/ 88 h 1440"/>
                  <a:gd name="T32" fmla="+- 0 500 8"/>
                  <a:gd name="T33" fmla="*/ T32 w 1440"/>
                  <a:gd name="T34" fmla="+- 0 44 8"/>
                  <a:gd name="T35" fmla="*/ 44 h 1440"/>
                  <a:gd name="T36" fmla="+- 0 611 8"/>
                  <a:gd name="T37" fmla="*/ T36 w 1440"/>
                  <a:gd name="T38" fmla="+- 0 17 8"/>
                  <a:gd name="T39" fmla="*/ 17 h 1440"/>
                  <a:gd name="T40" fmla="+- 0 727 8"/>
                  <a:gd name="T41" fmla="*/ T40 w 1440"/>
                  <a:gd name="T42" fmla="+- 0 8 8"/>
                  <a:gd name="T43" fmla="*/ 8 h 1440"/>
                  <a:gd name="T44" fmla="+- 0 787 8"/>
                  <a:gd name="T45" fmla="*/ T44 w 1440"/>
                  <a:gd name="T46" fmla="+- 0 10 8"/>
                  <a:gd name="T47" fmla="*/ 10 h 1440"/>
                  <a:gd name="T48" fmla="+- 0 901 8"/>
                  <a:gd name="T49" fmla="*/ T48 w 1440"/>
                  <a:gd name="T50" fmla="+- 0 28 8"/>
                  <a:gd name="T51" fmla="*/ 28 h 1440"/>
                  <a:gd name="T52" fmla="+- 0 1008 8"/>
                  <a:gd name="T53" fmla="*/ T52 w 1440"/>
                  <a:gd name="T54" fmla="+- 0 64 8"/>
                  <a:gd name="T55" fmla="*/ 64 h 1440"/>
                  <a:gd name="T56" fmla="+- 0 1107 8"/>
                  <a:gd name="T57" fmla="*/ T56 w 1440"/>
                  <a:gd name="T58" fmla="+- 0 115 8"/>
                  <a:gd name="T59" fmla="*/ 115 h 1440"/>
                  <a:gd name="T60" fmla="+- 0 1196 8"/>
                  <a:gd name="T61" fmla="*/ T60 w 1440"/>
                  <a:gd name="T62" fmla="+- 0 181 8"/>
                  <a:gd name="T63" fmla="*/ 181 h 1440"/>
                  <a:gd name="T64" fmla="+- 0 1274 8"/>
                  <a:gd name="T65" fmla="*/ T64 w 1440"/>
                  <a:gd name="T66" fmla="+- 0 259 8"/>
                  <a:gd name="T67" fmla="*/ 259 h 1440"/>
                  <a:gd name="T68" fmla="+- 0 1340 8"/>
                  <a:gd name="T69" fmla="*/ T68 w 1440"/>
                  <a:gd name="T70" fmla="+- 0 348 8"/>
                  <a:gd name="T71" fmla="*/ 348 h 1440"/>
                  <a:gd name="T72" fmla="+- 0 1391 8"/>
                  <a:gd name="T73" fmla="*/ T72 w 1440"/>
                  <a:gd name="T74" fmla="+- 0 447 8"/>
                  <a:gd name="T75" fmla="*/ 447 h 1440"/>
                  <a:gd name="T76" fmla="+- 0 1427 8"/>
                  <a:gd name="T77" fmla="*/ T76 w 1440"/>
                  <a:gd name="T78" fmla="+- 0 554 8"/>
                  <a:gd name="T79" fmla="*/ 554 h 1440"/>
                  <a:gd name="T80" fmla="+- 0 1445 8"/>
                  <a:gd name="T81" fmla="*/ T80 w 1440"/>
                  <a:gd name="T82" fmla="+- 0 668 8"/>
                  <a:gd name="T83" fmla="*/ 668 h 1440"/>
                  <a:gd name="T84" fmla="+- 0 1447 8"/>
                  <a:gd name="T85" fmla="*/ T84 w 1440"/>
                  <a:gd name="T86" fmla="+- 0 727 8"/>
                  <a:gd name="T87" fmla="*/ 727 h 1440"/>
                  <a:gd name="T88" fmla="+- 0 1445 8"/>
                  <a:gd name="T89" fmla="*/ T88 w 1440"/>
                  <a:gd name="T90" fmla="+- 0 787 8"/>
                  <a:gd name="T91" fmla="*/ 787 h 1440"/>
                  <a:gd name="T92" fmla="+- 0 1427 8"/>
                  <a:gd name="T93" fmla="*/ T92 w 1440"/>
                  <a:gd name="T94" fmla="+- 0 901 8"/>
                  <a:gd name="T95" fmla="*/ 901 h 1440"/>
                  <a:gd name="T96" fmla="+- 0 1391 8"/>
                  <a:gd name="T97" fmla="*/ T96 w 1440"/>
                  <a:gd name="T98" fmla="+- 0 1008 8"/>
                  <a:gd name="T99" fmla="*/ 1008 h 1440"/>
                  <a:gd name="T100" fmla="+- 0 1340 8"/>
                  <a:gd name="T101" fmla="*/ T100 w 1440"/>
                  <a:gd name="T102" fmla="+- 0 1107 8"/>
                  <a:gd name="T103" fmla="*/ 1107 h 1440"/>
                  <a:gd name="T104" fmla="+- 0 1274 8"/>
                  <a:gd name="T105" fmla="*/ T104 w 1440"/>
                  <a:gd name="T106" fmla="+- 0 1196 8"/>
                  <a:gd name="T107" fmla="*/ 1196 h 1440"/>
                  <a:gd name="T108" fmla="+- 0 1196 8"/>
                  <a:gd name="T109" fmla="*/ T108 w 1440"/>
                  <a:gd name="T110" fmla="+- 0 1274 8"/>
                  <a:gd name="T111" fmla="*/ 1274 h 1440"/>
                  <a:gd name="T112" fmla="+- 0 1107 8"/>
                  <a:gd name="T113" fmla="*/ T112 w 1440"/>
                  <a:gd name="T114" fmla="+- 0 1340 8"/>
                  <a:gd name="T115" fmla="*/ 1340 h 1440"/>
                  <a:gd name="T116" fmla="+- 0 1008 8"/>
                  <a:gd name="T117" fmla="*/ T116 w 1440"/>
                  <a:gd name="T118" fmla="+- 0 1391 8"/>
                  <a:gd name="T119" fmla="*/ 1391 h 1440"/>
                  <a:gd name="T120" fmla="+- 0 901 8"/>
                  <a:gd name="T121" fmla="*/ T120 w 1440"/>
                  <a:gd name="T122" fmla="+- 0 1427 8"/>
                  <a:gd name="T123" fmla="*/ 1427 h 1440"/>
                  <a:gd name="T124" fmla="+- 0 787 8"/>
                  <a:gd name="T125" fmla="*/ T124 w 1440"/>
                  <a:gd name="T126" fmla="+- 0 1445 8"/>
                  <a:gd name="T127" fmla="*/ 1445 h 1440"/>
                  <a:gd name="T128" fmla="+- 0 727 8"/>
                  <a:gd name="T129" fmla="*/ T128 w 1440"/>
                  <a:gd name="T130" fmla="+- 0 1447 8"/>
                  <a:gd name="T131" fmla="*/ 1447 h 1440"/>
                  <a:gd name="T132" fmla="+- 0 668 8"/>
                  <a:gd name="T133" fmla="*/ T132 w 1440"/>
                  <a:gd name="T134" fmla="+- 0 1445 8"/>
                  <a:gd name="T135" fmla="*/ 1445 h 1440"/>
                  <a:gd name="T136" fmla="+- 0 554 8"/>
                  <a:gd name="T137" fmla="*/ T136 w 1440"/>
                  <a:gd name="T138" fmla="+- 0 1427 8"/>
                  <a:gd name="T139" fmla="*/ 1427 h 1440"/>
                  <a:gd name="T140" fmla="+- 0 447 8"/>
                  <a:gd name="T141" fmla="*/ T140 w 1440"/>
                  <a:gd name="T142" fmla="+- 0 1391 8"/>
                  <a:gd name="T143" fmla="*/ 1391 h 1440"/>
                  <a:gd name="T144" fmla="+- 0 348 8"/>
                  <a:gd name="T145" fmla="*/ T144 w 1440"/>
                  <a:gd name="T146" fmla="+- 0 1340 8"/>
                  <a:gd name="T147" fmla="*/ 1340 h 1440"/>
                  <a:gd name="T148" fmla="+- 0 259 8"/>
                  <a:gd name="T149" fmla="*/ T148 w 1440"/>
                  <a:gd name="T150" fmla="+- 0 1274 8"/>
                  <a:gd name="T151" fmla="*/ 1274 h 1440"/>
                  <a:gd name="T152" fmla="+- 0 181 8"/>
                  <a:gd name="T153" fmla="*/ T152 w 1440"/>
                  <a:gd name="T154" fmla="+- 0 1196 8"/>
                  <a:gd name="T155" fmla="*/ 1196 h 1440"/>
                  <a:gd name="T156" fmla="+- 0 115 8"/>
                  <a:gd name="T157" fmla="*/ T156 w 1440"/>
                  <a:gd name="T158" fmla="+- 0 1107 8"/>
                  <a:gd name="T159" fmla="*/ 1107 h 1440"/>
                  <a:gd name="T160" fmla="+- 0 64 8"/>
                  <a:gd name="T161" fmla="*/ T160 w 1440"/>
                  <a:gd name="T162" fmla="+- 0 1008 8"/>
                  <a:gd name="T163" fmla="*/ 1008 h 1440"/>
                  <a:gd name="T164" fmla="+- 0 28 8"/>
                  <a:gd name="T165" fmla="*/ T164 w 1440"/>
                  <a:gd name="T166" fmla="+- 0 901 8"/>
                  <a:gd name="T167" fmla="*/ 901 h 1440"/>
                  <a:gd name="T168" fmla="+- 0 10 8"/>
                  <a:gd name="T169" fmla="*/ T168 w 1440"/>
                  <a:gd name="T170" fmla="+- 0 787 8"/>
                  <a:gd name="T171" fmla="*/ 787 h 1440"/>
                  <a:gd name="T172" fmla="+- 0 8 8"/>
                  <a:gd name="T173" fmla="*/ T172 w 1440"/>
                  <a:gd name="T174" fmla="+- 0 727 8"/>
                  <a:gd name="T175" fmla="*/ 72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440" h="1440">
                    <a:moveTo>
                      <a:pt x="0" y="719"/>
                    </a:moveTo>
                    <a:lnTo>
                      <a:pt x="9" y="603"/>
                    </a:lnTo>
                    <a:lnTo>
                      <a:pt x="36" y="492"/>
                    </a:lnTo>
                    <a:lnTo>
                      <a:pt x="80" y="389"/>
                    </a:lnTo>
                    <a:lnTo>
                      <a:pt x="138" y="294"/>
                    </a:lnTo>
                    <a:lnTo>
                      <a:pt x="210" y="210"/>
                    </a:lnTo>
                    <a:lnTo>
                      <a:pt x="294" y="138"/>
                    </a:lnTo>
                    <a:lnTo>
                      <a:pt x="389" y="80"/>
                    </a:lnTo>
                    <a:lnTo>
                      <a:pt x="492" y="36"/>
                    </a:lnTo>
                    <a:lnTo>
                      <a:pt x="603" y="9"/>
                    </a:lnTo>
                    <a:lnTo>
                      <a:pt x="719" y="0"/>
                    </a:lnTo>
                    <a:lnTo>
                      <a:pt x="779" y="2"/>
                    </a:lnTo>
                    <a:lnTo>
                      <a:pt x="893" y="20"/>
                    </a:lnTo>
                    <a:lnTo>
                      <a:pt x="1000" y="56"/>
                    </a:lnTo>
                    <a:lnTo>
                      <a:pt x="1099" y="107"/>
                    </a:lnTo>
                    <a:lnTo>
                      <a:pt x="1188" y="173"/>
                    </a:lnTo>
                    <a:lnTo>
                      <a:pt x="1266" y="251"/>
                    </a:lnTo>
                    <a:lnTo>
                      <a:pt x="1332" y="340"/>
                    </a:lnTo>
                    <a:lnTo>
                      <a:pt x="1383" y="439"/>
                    </a:lnTo>
                    <a:lnTo>
                      <a:pt x="1419" y="546"/>
                    </a:lnTo>
                    <a:lnTo>
                      <a:pt x="1437" y="660"/>
                    </a:lnTo>
                    <a:lnTo>
                      <a:pt x="1439" y="719"/>
                    </a:lnTo>
                    <a:lnTo>
                      <a:pt x="1437" y="779"/>
                    </a:lnTo>
                    <a:lnTo>
                      <a:pt x="1419" y="893"/>
                    </a:lnTo>
                    <a:lnTo>
                      <a:pt x="1383" y="1000"/>
                    </a:lnTo>
                    <a:lnTo>
                      <a:pt x="1332" y="1099"/>
                    </a:lnTo>
                    <a:lnTo>
                      <a:pt x="1266" y="1188"/>
                    </a:lnTo>
                    <a:lnTo>
                      <a:pt x="1188" y="1266"/>
                    </a:lnTo>
                    <a:lnTo>
                      <a:pt x="1099" y="1332"/>
                    </a:lnTo>
                    <a:lnTo>
                      <a:pt x="1000" y="1383"/>
                    </a:lnTo>
                    <a:lnTo>
                      <a:pt x="893" y="1419"/>
                    </a:lnTo>
                    <a:lnTo>
                      <a:pt x="779" y="1437"/>
                    </a:lnTo>
                    <a:lnTo>
                      <a:pt x="719" y="1439"/>
                    </a:lnTo>
                    <a:lnTo>
                      <a:pt x="660" y="1437"/>
                    </a:lnTo>
                    <a:lnTo>
                      <a:pt x="546" y="1419"/>
                    </a:lnTo>
                    <a:lnTo>
                      <a:pt x="439" y="1383"/>
                    </a:lnTo>
                    <a:lnTo>
                      <a:pt x="340" y="1332"/>
                    </a:lnTo>
                    <a:lnTo>
                      <a:pt x="251" y="1266"/>
                    </a:lnTo>
                    <a:lnTo>
                      <a:pt x="173" y="1188"/>
                    </a:lnTo>
                    <a:lnTo>
                      <a:pt x="107" y="1099"/>
                    </a:lnTo>
                    <a:lnTo>
                      <a:pt x="56" y="1000"/>
                    </a:lnTo>
                    <a:lnTo>
                      <a:pt x="20" y="893"/>
                    </a:lnTo>
                    <a:lnTo>
                      <a:pt x="2" y="779"/>
                    </a:lnTo>
                    <a:lnTo>
                      <a:pt x="0" y="719"/>
                    </a:lnTo>
                    <a:close/>
                  </a:path>
                </a:pathLst>
              </a:custGeom>
              <a:noFill/>
              <a:ln w="9525">
                <a:solidFill>
                  <a:srgbClr val="00FF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50" name="TextBox 149">
            <a:extLst>
              <a:ext uri="{FF2B5EF4-FFF2-40B4-BE49-F238E27FC236}">
                <a16:creationId xmlns:a16="http://schemas.microsoft.com/office/drawing/2014/main" id="{70823964-EAFF-F67D-F76A-F2293BD0569F}"/>
              </a:ext>
            </a:extLst>
          </p:cNvPr>
          <p:cNvSpPr txBox="1"/>
          <p:nvPr/>
        </p:nvSpPr>
        <p:spPr>
          <a:xfrm>
            <a:off x="6783864" y="3060786"/>
            <a:ext cx="5024132" cy="1569660"/>
          </a:xfrm>
          <a:prstGeom prst="rect">
            <a:avLst/>
          </a:prstGeom>
          <a:noFill/>
        </p:spPr>
        <p:txBody>
          <a:bodyPr wrap="none" rtlCol="0">
            <a:spAutoFit/>
          </a:bodyPr>
          <a:lstStyle/>
          <a:p>
            <a:r>
              <a:rPr lang="en-GB" sz="2400" dirty="0">
                <a:solidFill>
                  <a:srgbClr val="00B050"/>
                </a:solidFill>
                <a:latin typeface="Annes Font" panose="020F0502000000000000" pitchFamily="34" charset="0"/>
              </a:rPr>
              <a:t>These dice patterns are key for </a:t>
            </a:r>
          </a:p>
          <a:p>
            <a:r>
              <a:rPr lang="en-GB" sz="2400" dirty="0">
                <a:solidFill>
                  <a:srgbClr val="00B050"/>
                </a:solidFill>
                <a:latin typeface="Annes Font" panose="020F0502000000000000" pitchFamily="34" charset="0"/>
              </a:rPr>
              <a:t>helping dyscalculic learners as it </a:t>
            </a:r>
          </a:p>
          <a:p>
            <a:r>
              <a:rPr lang="en-GB" sz="2400" dirty="0">
                <a:solidFill>
                  <a:srgbClr val="00B050"/>
                </a:solidFill>
                <a:latin typeface="Annes Font" panose="020F0502000000000000" pitchFamily="34" charset="0"/>
              </a:rPr>
              <a:t>helps them to visualise numbers and </a:t>
            </a:r>
          </a:p>
          <a:p>
            <a:r>
              <a:rPr lang="en-GB" sz="2400" dirty="0">
                <a:solidFill>
                  <a:srgbClr val="00B050"/>
                </a:solidFill>
                <a:latin typeface="Annes Font" panose="020F0502000000000000" pitchFamily="34" charset="0"/>
              </a:rPr>
              <a:t>understand key concepts of number.</a:t>
            </a:r>
          </a:p>
        </p:txBody>
      </p:sp>
    </p:spTree>
    <p:extLst>
      <p:ext uri="{BB962C8B-B14F-4D97-AF65-F5344CB8AC3E}">
        <p14:creationId xmlns:p14="http://schemas.microsoft.com/office/powerpoint/2010/main" val="227221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9451-17A1-3C77-CBDC-7678E32E28FF}"/>
              </a:ext>
            </a:extLst>
          </p:cNvPr>
          <p:cNvSpPr>
            <a:spLocks noGrp="1"/>
          </p:cNvSpPr>
          <p:nvPr>
            <p:ph type="title"/>
          </p:nvPr>
        </p:nvSpPr>
        <p:spPr/>
        <p:txBody>
          <a:bodyPr/>
          <a:lstStyle/>
          <a:p>
            <a:pPr algn="ctr"/>
            <a:r>
              <a:rPr lang="en-GB" dirty="0">
                <a:solidFill>
                  <a:srgbClr val="0070C0"/>
                </a:solidFill>
                <a:latin typeface="Annes Font" panose="020F0502000000000000" pitchFamily="34" charset="0"/>
                <a:cs typeface="Arial" panose="020B0604020202020204" pitchFamily="34" charset="0"/>
              </a:rPr>
              <a:t>Key Indicator - Estimating</a:t>
            </a:r>
          </a:p>
        </p:txBody>
      </p:sp>
      <p:sp>
        <p:nvSpPr>
          <p:cNvPr id="3" name="Content Placeholder 2">
            <a:extLst>
              <a:ext uri="{FF2B5EF4-FFF2-40B4-BE49-F238E27FC236}">
                <a16:creationId xmlns:a16="http://schemas.microsoft.com/office/drawing/2014/main" id="{0D858B72-40E2-1132-9434-9A351831B5F8}"/>
              </a:ext>
            </a:extLst>
          </p:cNvPr>
          <p:cNvSpPr>
            <a:spLocks noGrp="1"/>
          </p:cNvSpPr>
          <p:nvPr>
            <p:ph idx="1"/>
          </p:nvPr>
        </p:nvSpPr>
        <p:spPr/>
        <p:txBody>
          <a:bodyPr>
            <a:normAutofit/>
          </a:bodyPr>
          <a:lstStyle/>
          <a:p>
            <a:r>
              <a:rPr lang="en-GB" sz="4400" dirty="0">
                <a:solidFill>
                  <a:srgbClr val="7030A0"/>
                </a:solidFill>
                <a:latin typeface="Annes Font" panose="020F0502000000000000" pitchFamily="34" charset="0"/>
                <a:cs typeface="Arial" panose="020B0604020202020204" pitchFamily="34" charset="0"/>
              </a:rPr>
              <a:t>To make a sensible guess about how many things there are. </a:t>
            </a:r>
          </a:p>
        </p:txBody>
      </p:sp>
    </p:spTree>
    <p:extLst>
      <p:ext uri="{BB962C8B-B14F-4D97-AF65-F5344CB8AC3E}">
        <p14:creationId xmlns:p14="http://schemas.microsoft.com/office/powerpoint/2010/main" val="349029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B54-888B-FC7A-F75E-FAB096FA706A}"/>
              </a:ext>
            </a:extLst>
          </p:cNvPr>
          <p:cNvSpPr>
            <a:spLocks noGrp="1"/>
          </p:cNvSpPr>
          <p:nvPr>
            <p:ph type="title"/>
          </p:nvPr>
        </p:nvSpPr>
        <p:spPr/>
        <p:txBody>
          <a:bodyPr/>
          <a:lstStyle/>
          <a:p>
            <a:pPr algn="ctr"/>
            <a:r>
              <a:rPr lang="en-GB" dirty="0">
                <a:solidFill>
                  <a:srgbClr val="7030A0"/>
                </a:solidFill>
                <a:latin typeface="Annes Font" panose="020F0502000000000000" pitchFamily="34" charset="0"/>
              </a:rPr>
              <a:t>Key Indicator - Counting</a:t>
            </a:r>
          </a:p>
        </p:txBody>
      </p:sp>
      <p:sp>
        <p:nvSpPr>
          <p:cNvPr id="3" name="Content Placeholder 2">
            <a:extLst>
              <a:ext uri="{FF2B5EF4-FFF2-40B4-BE49-F238E27FC236}">
                <a16:creationId xmlns:a16="http://schemas.microsoft.com/office/drawing/2014/main" id="{C271D4FC-B51B-5D47-127B-048A21E5AD10}"/>
              </a:ext>
            </a:extLst>
          </p:cNvPr>
          <p:cNvSpPr>
            <a:spLocks noGrp="1"/>
          </p:cNvSpPr>
          <p:nvPr>
            <p:ph idx="1"/>
          </p:nvPr>
        </p:nvSpPr>
        <p:spPr/>
        <p:txBody>
          <a:bodyPr>
            <a:normAutofit fontScale="92500" lnSpcReduction="20000"/>
          </a:bodyPr>
          <a:lstStyle/>
          <a:p>
            <a:r>
              <a:rPr lang="en-GB" sz="2800" dirty="0">
                <a:solidFill>
                  <a:srgbClr val="7030A0"/>
                </a:solidFill>
                <a:latin typeface="Annes Font" panose="020F0502000000000000" pitchFamily="34" charset="0"/>
              </a:rPr>
              <a:t>To verify how accurate your estimate is and to note how the counting is done. </a:t>
            </a:r>
          </a:p>
          <a:p>
            <a:r>
              <a:rPr lang="en-GB" sz="2800" dirty="0">
                <a:solidFill>
                  <a:srgbClr val="0070C0"/>
                </a:solidFill>
                <a:latin typeface="Annes Font" panose="020F0502000000000000" pitchFamily="34" charset="0"/>
              </a:rPr>
              <a:t>Tend to see each number as a pile of ones (not understanding the ‘two-ness of two’).</a:t>
            </a:r>
          </a:p>
          <a:p>
            <a:r>
              <a:rPr lang="en-GB" sz="2800" dirty="0">
                <a:solidFill>
                  <a:srgbClr val="7030A0"/>
                </a:solidFill>
                <a:latin typeface="Annes Font" panose="020F0502000000000000" pitchFamily="34" charset="0"/>
              </a:rPr>
              <a:t>Tend to view every mathematical operation as an instruction to count and facts never become automatic – the counting gap.</a:t>
            </a:r>
          </a:p>
          <a:p>
            <a:r>
              <a:rPr lang="en-GB" sz="2800" dirty="0">
                <a:solidFill>
                  <a:srgbClr val="0070C0"/>
                </a:solidFill>
                <a:latin typeface="Annes Font" panose="020F0502000000000000" pitchFamily="34" charset="0"/>
              </a:rPr>
              <a:t>Unaware that numbers contain other numbers e.g., 4 can mean 4 but also can be ‘seen’ as 2 and 2 and 3 and 1.</a:t>
            </a:r>
          </a:p>
          <a:p>
            <a:r>
              <a:rPr lang="en-GB" sz="2800" dirty="0">
                <a:solidFill>
                  <a:srgbClr val="7030A0"/>
                </a:solidFill>
                <a:latin typeface="Annes Font" panose="020F0502000000000000" pitchFamily="34" charset="0"/>
              </a:rPr>
              <a:t>Unable to relate previous learning or recent calculation so see each problem as a new one. </a:t>
            </a:r>
          </a:p>
          <a:p>
            <a:endParaRPr lang="en-GB" sz="2800"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25108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B8F6-6116-668E-FC37-8952E0FE8A09}"/>
              </a:ext>
            </a:extLst>
          </p:cNvPr>
          <p:cNvSpPr>
            <a:spLocks noGrp="1"/>
          </p:cNvSpPr>
          <p:nvPr>
            <p:ph type="title"/>
          </p:nvPr>
        </p:nvSpPr>
        <p:spPr/>
        <p:txBody>
          <a:bodyPr/>
          <a:lstStyle/>
          <a:p>
            <a:pPr algn="ctr"/>
            <a:r>
              <a:rPr lang="en-GB" dirty="0">
                <a:solidFill>
                  <a:srgbClr val="7030A0"/>
                </a:solidFill>
                <a:latin typeface="Annes Font" panose="020F0502000000000000" pitchFamily="34" charset="0"/>
                <a:cs typeface="Arial" panose="020B0604020202020204" pitchFamily="34" charset="0"/>
              </a:rPr>
              <a:t>Key Indicator - Sequencing</a:t>
            </a:r>
          </a:p>
        </p:txBody>
      </p:sp>
      <p:sp>
        <p:nvSpPr>
          <p:cNvPr id="3" name="Content Placeholder 2">
            <a:extLst>
              <a:ext uri="{FF2B5EF4-FFF2-40B4-BE49-F238E27FC236}">
                <a16:creationId xmlns:a16="http://schemas.microsoft.com/office/drawing/2014/main" id="{896AD5F9-D4E2-394A-2642-64168FB03D83}"/>
              </a:ext>
            </a:extLst>
          </p:cNvPr>
          <p:cNvSpPr>
            <a:spLocks noGrp="1"/>
          </p:cNvSpPr>
          <p:nvPr>
            <p:ph idx="1"/>
          </p:nvPr>
        </p:nvSpPr>
        <p:spPr>
          <a:xfrm>
            <a:off x="1066800" y="2123440"/>
            <a:ext cx="10058400" cy="3931920"/>
          </a:xfrm>
        </p:spPr>
        <p:txBody>
          <a:bodyPr>
            <a:normAutofit/>
          </a:bodyPr>
          <a:lstStyle/>
          <a:p>
            <a:r>
              <a:rPr lang="en-GB" sz="2800" dirty="0">
                <a:solidFill>
                  <a:srgbClr val="002060"/>
                </a:solidFill>
                <a:latin typeface="Annes Font" panose="020F0502000000000000" pitchFamily="34" charset="0"/>
                <a:cs typeface="Arial" panose="020B0604020202020204" pitchFamily="34" charset="0"/>
              </a:rPr>
              <a:t>Sequencing refers to our ability to perceive items in a specific order and to remember that sequence.</a:t>
            </a:r>
          </a:p>
          <a:p>
            <a:r>
              <a:rPr lang="en-GB" sz="2800" b="1" dirty="0">
                <a:solidFill>
                  <a:srgbClr val="7030A0"/>
                </a:solidFill>
                <a:latin typeface="Annes Font" panose="020F0502000000000000" pitchFamily="34" charset="0"/>
                <a:cs typeface="Arial" panose="020B0604020202020204" pitchFamily="34" charset="0"/>
              </a:rPr>
              <a:t>Orally</a:t>
            </a:r>
          </a:p>
          <a:p>
            <a:pPr marL="0" indent="0">
              <a:buNone/>
            </a:pPr>
            <a:r>
              <a:rPr lang="en-GB" sz="2800" dirty="0">
                <a:latin typeface="Annes Font" panose="020F0502000000000000" pitchFamily="34" charset="0"/>
                <a:cs typeface="Arial" panose="020B0604020202020204" pitchFamily="34" charset="0"/>
              </a:rPr>
              <a:t>- </a:t>
            </a:r>
            <a:r>
              <a:rPr lang="en-GB" sz="2800" dirty="0">
                <a:solidFill>
                  <a:srgbClr val="002060"/>
                </a:solidFill>
                <a:latin typeface="Annes Font" panose="020F0502000000000000" pitchFamily="34" charset="0"/>
                <a:cs typeface="Arial" panose="020B0604020202020204" pitchFamily="34" charset="0"/>
              </a:rPr>
              <a:t>What number comes immediately before 60?</a:t>
            </a:r>
          </a:p>
          <a:p>
            <a:r>
              <a:rPr lang="en-GB" sz="2800" b="1" dirty="0">
                <a:solidFill>
                  <a:srgbClr val="7030A0"/>
                </a:solidFill>
                <a:latin typeface="Annes Font" panose="020F0502000000000000" pitchFamily="34" charset="0"/>
                <a:cs typeface="Arial" panose="020B0604020202020204" pitchFamily="34" charset="0"/>
              </a:rPr>
              <a:t>Written</a:t>
            </a:r>
          </a:p>
          <a:p>
            <a:pPr marL="0" indent="0">
              <a:buNone/>
            </a:pPr>
            <a:r>
              <a:rPr lang="en-GB" sz="2800" dirty="0">
                <a:latin typeface="Annes Font" panose="020F0502000000000000" pitchFamily="34" charset="0"/>
                <a:cs typeface="Arial" panose="020B0604020202020204" pitchFamily="34" charset="0"/>
              </a:rPr>
              <a:t>- </a:t>
            </a:r>
            <a:r>
              <a:rPr lang="en-GB" sz="2800" dirty="0">
                <a:solidFill>
                  <a:srgbClr val="002060"/>
                </a:solidFill>
                <a:latin typeface="Annes Font" panose="020F0502000000000000" pitchFamily="34" charset="0"/>
                <a:cs typeface="Arial" panose="020B0604020202020204" pitchFamily="34" charset="0"/>
              </a:rPr>
              <a:t>What number comes immediately after 199?</a:t>
            </a:r>
          </a:p>
        </p:txBody>
      </p:sp>
    </p:spTree>
    <p:extLst>
      <p:ext uri="{BB962C8B-B14F-4D97-AF65-F5344CB8AC3E}">
        <p14:creationId xmlns:p14="http://schemas.microsoft.com/office/powerpoint/2010/main" val="195226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F7A7-8EC2-0123-865B-1681C607FE88}"/>
              </a:ext>
            </a:extLst>
          </p:cNvPr>
          <p:cNvSpPr>
            <a:spLocks noGrp="1"/>
          </p:cNvSpPr>
          <p:nvPr>
            <p:ph type="title"/>
          </p:nvPr>
        </p:nvSpPr>
        <p:spPr/>
        <p:txBody>
          <a:bodyPr/>
          <a:lstStyle/>
          <a:p>
            <a:pPr algn="ctr"/>
            <a:r>
              <a:rPr lang="en-GB" dirty="0">
                <a:solidFill>
                  <a:srgbClr val="0070C0"/>
                </a:solidFill>
                <a:latin typeface="Annes Font" panose="020F0502000000000000" pitchFamily="34" charset="0"/>
                <a:cs typeface="Arial" panose="020B0604020202020204" pitchFamily="34" charset="0"/>
              </a:rPr>
              <a:t>Ways to help…</a:t>
            </a:r>
          </a:p>
        </p:txBody>
      </p:sp>
      <p:sp>
        <p:nvSpPr>
          <p:cNvPr id="3" name="Content Placeholder 2">
            <a:extLst>
              <a:ext uri="{FF2B5EF4-FFF2-40B4-BE49-F238E27FC236}">
                <a16:creationId xmlns:a16="http://schemas.microsoft.com/office/drawing/2014/main" id="{7B618F01-189E-799B-A678-1CED7A3D81C2}"/>
              </a:ext>
            </a:extLst>
          </p:cNvPr>
          <p:cNvSpPr>
            <a:spLocks noGrp="1"/>
          </p:cNvSpPr>
          <p:nvPr>
            <p:ph idx="1"/>
          </p:nvPr>
        </p:nvSpPr>
        <p:spPr>
          <a:xfrm>
            <a:off x="1066800" y="1747520"/>
            <a:ext cx="10058400" cy="4287520"/>
          </a:xfrm>
        </p:spPr>
        <p:txBody>
          <a:bodyPr>
            <a:normAutofit lnSpcReduction="10000"/>
          </a:bodyPr>
          <a:lstStyle/>
          <a:p>
            <a:r>
              <a:rPr lang="en-GB" sz="3200" dirty="0">
                <a:solidFill>
                  <a:srgbClr val="7030A0"/>
                </a:solidFill>
                <a:latin typeface="Annes Font" panose="020F0502000000000000" pitchFamily="34" charset="0"/>
                <a:cs typeface="Arial" panose="020B0604020202020204" pitchFamily="34" charset="0"/>
              </a:rPr>
              <a:t>Find a connection. Give the learner a card with the number three on and get them to jump 3 times etc.</a:t>
            </a:r>
          </a:p>
          <a:p>
            <a:r>
              <a:rPr lang="en-GB" sz="3200" dirty="0">
                <a:solidFill>
                  <a:srgbClr val="002060"/>
                </a:solidFill>
                <a:latin typeface="Annes Font" panose="020F0502000000000000" pitchFamily="34" charset="0"/>
                <a:cs typeface="Arial" panose="020B0604020202020204" pitchFamily="34" charset="0"/>
              </a:rPr>
              <a:t>Rounding numbers to encourage estimation 387 x 43 to been seen as 400 x 40</a:t>
            </a:r>
          </a:p>
          <a:p>
            <a:r>
              <a:rPr lang="en-GB" sz="3200" dirty="0">
                <a:solidFill>
                  <a:srgbClr val="7030A0"/>
                </a:solidFill>
                <a:latin typeface="Annes Font" panose="020F0502000000000000" pitchFamily="34" charset="0"/>
                <a:cs typeface="Arial" panose="020B0604020202020204" pitchFamily="34" charset="0"/>
              </a:rPr>
              <a:t>Use base ten materials to support place value</a:t>
            </a:r>
          </a:p>
          <a:p>
            <a:r>
              <a:rPr lang="en-GB" sz="3200" dirty="0">
                <a:solidFill>
                  <a:srgbClr val="002060"/>
                </a:solidFill>
                <a:latin typeface="Annes Font" panose="020F0502000000000000" pitchFamily="34" charset="0"/>
                <a:cs typeface="Arial" panose="020B0604020202020204" pitchFamily="34" charset="0"/>
              </a:rPr>
              <a:t>Count forwards and backwards from different starting points</a:t>
            </a:r>
          </a:p>
          <a:p>
            <a:r>
              <a:rPr lang="en-GB" sz="3200" dirty="0">
                <a:solidFill>
                  <a:srgbClr val="7030A0"/>
                </a:solidFill>
                <a:latin typeface="Annes Font" panose="020F0502000000000000" pitchFamily="34" charset="0"/>
                <a:cs typeface="Arial" panose="020B0604020202020204" pitchFamily="34" charset="0"/>
              </a:rPr>
              <a:t>Verbalise everything</a:t>
            </a:r>
          </a:p>
          <a:p>
            <a:endParaRPr lang="en-GB" dirty="0"/>
          </a:p>
          <a:p>
            <a:endParaRPr lang="en-GB" dirty="0"/>
          </a:p>
        </p:txBody>
      </p:sp>
    </p:spTree>
    <p:extLst>
      <p:ext uri="{BB962C8B-B14F-4D97-AF65-F5344CB8AC3E}">
        <p14:creationId xmlns:p14="http://schemas.microsoft.com/office/powerpoint/2010/main" val="137303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4A8A-A13F-7F85-338D-2DCBC87CDC74}"/>
              </a:ext>
            </a:extLst>
          </p:cNvPr>
          <p:cNvSpPr>
            <a:spLocks noGrp="1"/>
          </p:cNvSpPr>
          <p:nvPr>
            <p:ph type="title"/>
          </p:nvPr>
        </p:nvSpPr>
        <p:spPr/>
        <p:txBody>
          <a:bodyPr>
            <a:normAutofit/>
          </a:bodyPr>
          <a:lstStyle/>
          <a:p>
            <a:pPr algn="ctr"/>
            <a:r>
              <a:rPr lang="en-GB" sz="4400" dirty="0">
                <a:solidFill>
                  <a:srgbClr val="0070C0"/>
                </a:solidFill>
                <a:latin typeface="Annes Font" panose="020F0502000000000000" pitchFamily="34" charset="0"/>
              </a:rPr>
              <a:t>Reading and Recording Numbers</a:t>
            </a:r>
          </a:p>
        </p:txBody>
      </p:sp>
      <p:sp>
        <p:nvSpPr>
          <p:cNvPr id="3" name="Content Placeholder 2">
            <a:extLst>
              <a:ext uri="{FF2B5EF4-FFF2-40B4-BE49-F238E27FC236}">
                <a16:creationId xmlns:a16="http://schemas.microsoft.com/office/drawing/2014/main" id="{E03137CF-6242-10C3-3C74-47F33105A3E1}"/>
              </a:ext>
            </a:extLst>
          </p:cNvPr>
          <p:cNvSpPr>
            <a:spLocks noGrp="1"/>
          </p:cNvSpPr>
          <p:nvPr>
            <p:ph idx="1"/>
          </p:nvPr>
        </p:nvSpPr>
        <p:spPr>
          <a:xfrm>
            <a:off x="558800" y="1666240"/>
            <a:ext cx="11440160" cy="4549166"/>
          </a:xfrm>
        </p:spPr>
        <p:txBody>
          <a:bodyPr>
            <a:normAutofit/>
          </a:bodyPr>
          <a:lstStyle/>
          <a:p>
            <a:r>
              <a:rPr lang="en-GB" dirty="0">
                <a:solidFill>
                  <a:srgbClr val="7030A0"/>
                </a:solidFill>
                <a:latin typeface="Annes Font" panose="020F0502000000000000" pitchFamily="34" charset="0"/>
                <a:cs typeface="Arial" panose="020B0604020202020204" pitchFamily="34" charset="0"/>
              </a:rPr>
              <a:t>The symbols 0 to 9 are combined in various ways to form all possible numbers.</a:t>
            </a:r>
          </a:p>
          <a:p>
            <a:r>
              <a:rPr lang="en-GB" dirty="0">
                <a:solidFill>
                  <a:srgbClr val="0070C0"/>
                </a:solidFill>
                <a:latin typeface="Annes Font" panose="020F0502000000000000" pitchFamily="34" charset="0"/>
                <a:cs typeface="Arial" panose="020B0604020202020204" pitchFamily="34" charset="0"/>
              </a:rPr>
              <a:t>Pupils should work with concrete materials to build visual images. They need to draw their own diagrams to enhance the visualisation process.</a:t>
            </a:r>
          </a:p>
          <a:p>
            <a:r>
              <a:rPr lang="en-GB" dirty="0">
                <a:solidFill>
                  <a:srgbClr val="7030A0"/>
                </a:solidFill>
                <a:latin typeface="Annes Font" panose="020F0502000000000000" pitchFamily="34" charset="0"/>
                <a:cs typeface="Arial" panose="020B0604020202020204" pitchFamily="34" charset="0"/>
              </a:rPr>
              <a:t>Writing numbers is harder than reading numbers</a:t>
            </a:r>
            <a:r>
              <a:rPr lang="en-GB" dirty="0">
                <a:solidFill>
                  <a:srgbClr val="7030A0"/>
                </a:solidFill>
                <a:latin typeface="Arial" panose="020B0604020202020204" pitchFamily="34" charset="0"/>
                <a:cs typeface="Arial" panose="020B0604020202020204" pitchFamily="34" charset="0"/>
              </a:rPr>
              <a:t>.</a:t>
            </a:r>
          </a:p>
        </p:txBody>
      </p:sp>
      <p:pic>
        <p:nvPicPr>
          <p:cNvPr id="2050" name="Picture 2">
            <a:extLst>
              <a:ext uri="{FF2B5EF4-FFF2-40B4-BE49-F238E27FC236}">
                <a16:creationId xmlns:a16="http://schemas.microsoft.com/office/drawing/2014/main" id="{C424E59C-987A-77B4-9505-296527C5E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354" y="2487955"/>
            <a:ext cx="2569845" cy="35582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7374D02-9963-C1A8-A9C0-52F3A5BA53DF}"/>
              </a:ext>
            </a:extLst>
          </p:cNvPr>
          <p:cNvCxnSpPr/>
          <p:nvPr/>
        </p:nvCxnSpPr>
        <p:spPr>
          <a:xfrm>
            <a:off x="2692396" y="3169920"/>
            <a:ext cx="0" cy="3129280"/>
          </a:xfrm>
          <a:prstGeom prst="line">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0FD67AB-DBD4-B243-37C0-7DF27AA24908}"/>
              </a:ext>
            </a:extLst>
          </p:cNvPr>
          <p:cNvSpPr txBox="1"/>
          <p:nvPr/>
        </p:nvSpPr>
        <p:spPr>
          <a:xfrm>
            <a:off x="2577011" y="3241482"/>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E4FEA656-40BD-2268-3B4D-F01E3FE337EE}"/>
              </a:ext>
            </a:extLst>
          </p:cNvPr>
          <p:cNvSpPr txBox="1"/>
          <p:nvPr/>
        </p:nvSpPr>
        <p:spPr>
          <a:xfrm>
            <a:off x="2596364" y="3551917"/>
            <a:ext cx="274317"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A3485C7C-6541-28D2-D0EB-C15ACFBFB95C}"/>
              </a:ext>
            </a:extLst>
          </p:cNvPr>
          <p:cNvSpPr txBox="1"/>
          <p:nvPr/>
        </p:nvSpPr>
        <p:spPr>
          <a:xfrm>
            <a:off x="2586204" y="3897746"/>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60B709B-9B02-BAAA-D135-DC4236C9B7BC}"/>
              </a:ext>
            </a:extLst>
          </p:cNvPr>
          <p:cNvSpPr txBox="1"/>
          <p:nvPr/>
        </p:nvSpPr>
        <p:spPr>
          <a:xfrm>
            <a:off x="2586204" y="4215116"/>
            <a:ext cx="29366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A129B619-C325-D043-62E8-11E955A028F6}"/>
              </a:ext>
            </a:extLst>
          </p:cNvPr>
          <p:cNvSpPr txBox="1"/>
          <p:nvPr/>
        </p:nvSpPr>
        <p:spPr>
          <a:xfrm>
            <a:off x="2586204" y="4479656"/>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5</a:t>
            </a:r>
          </a:p>
        </p:txBody>
      </p:sp>
      <p:sp>
        <p:nvSpPr>
          <p:cNvPr id="20" name="TextBox 19">
            <a:extLst>
              <a:ext uri="{FF2B5EF4-FFF2-40B4-BE49-F238E27FC236}">
                <a16:creationId xmlns:a16="http://schemas.microsoft.com/office/drawing/2014/main" id="{E6F93AA2-1980-84AC-B033-1754088FBD0D}"/>
              </a:ext>
            </a:extLst>
          </p:cNvPr>
          <p:cNvSpPr txBox="1"/>
          <p:nvPr/>
        </p:nvSpPr>
        <p:spPr>
          <a:xfrm>
            <a:off x="2586204" y="4734560"/>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6</a:t>
            </a:r>
          </a:p>
        </p:txBody>
      </p:sp>
      <p:sp>
        <p:nvSpPr>
          <p:cNvPr id="21" name="TextBox 20">
            <a:extLst>
              <a:ext uri="{FF2B5EF4-FFF2-40B4-BE49-F238E27FC236}">
                <a16:creationId xmlns:a16="http://schemas.microsoft.com/office/drawing/2014/main" id="{59C123F1-D947-D90B-9014-2AC84880AC0B}"/>
              </a:ext>
            </a:extLst>
          </p:cNvPr>
          <p:cNvSpPr txBox="1"/>
          <p:nvPr/>
        </p:nvSpPr>
        <p:spPr>
          <a:xfrm>
            <a:off x="2586204" y="5021496"/>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7</a:t>
            </a:r>
          </a:p>
        </p:txBody>
      </p:sp>
      <p:sp>
        <p:nvSpPr>
          <p:cNvPr id="22" name="TextBox 21">
            <a:extLst>
              <a:ext uri="{FF2B5EF4-FFF2-40B4-BE49-F238E27FC236}">
                <a16:creationId xmlns:a16="http://schemas.microsoft.com/office/drawing/2014/main" id="{F05617C1-D2C4-013C-4316-925AB3FC2568}"/>
              </a:ext>
            </a:extLst>
          </p:cNvPr>
          <p:cNvSpPr txBox="1"/>
          <p:nvPr/>
        </p:nvSpPr>
        <p:spPr>
          <a:xfrm>
            <a:off x="2597164" y="5335111"/>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8</a:t>
            </a:r>
          </a:p>
        </p:txBody>
      </p:sp>
      <p:sp>
        <p:nvSpPr>
          <p:cNvPr id="23" name="TextBox 22">
            <a:extLst>
              <a:ext uri="{FF2B5EF4-FFF2-40B4-BE49-F238E27FC236}">
                <a16:creationId xmlns:a16="http://schemas.microsoft.com/office/drawing/2014/main" id="{339CA64D-CEA0-283A-1E9C-8842BCDF9410}"/>
              </a:ext>
            </a:extLst>
          </p:cNvPr>
          <p:cNvSpPr txBox="1"/>
          <p:nvPr/>
        </p:nvSpPr>
        <p:spPr>
          <a:xfrm>
            <a:off x="2586204" y="5607841"/>
            <a:ext cx="356188" cy="461665"/>
          </a:xfrm>
          <a:prstGeom prst="rect">
            <a:avLst/>
          </a:prstGeom>
          <a:noFill/>
        </p:spPr>
        <p:txBody>
          <a:bodyPr wrap="none" rtlCol="0">
            <a:spAutoFit/>
          </a:bodyPr>
          <a:lstStyle/>
          <a:p>
            <a:r>
              <a:rPr lang="en-GB" sz="2400" dirty="0">
                <a:solidFill>
                  <a:srgbClr val="FF0000"/>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66093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92F525C4-9395-8BAC-CBF1-0B0CFB2040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 name="Group 1">
            <a:extLst>
              <a:ext uri="{FF2B5EF4-FFF2-40B4-BE49-F238E27FC236}">
                <a16:creationId xmlns:a16="http://schemas.microsoft.com/office/drawing/2014/main" id="{C43FB9FA-8881-8579-3604-F2EE0CAF62EC}"/>
              </a:ext>
            </a:extLst>
          </p:cNvPr>
          <p:cNvGrpSpPr>
            <a:grpSpLocks/>
          </p:cNvGrpSpPr>
          <p:nvPr/>
        </p:nvGrpSpPr>
        <p:grpSpPr bwMode="auto">
          <a:xfrm>
            <a:off x="716520" y="1249866"/>
            <a:ext cx="9544792" cy="2331538"/>
            <a:chOff x="711" y="1504"/>
            <a:chExt cx="15030" cy="3671"/>
          </a:xfrm>
        </p:grpSpPr>
        <p:pic>
          <p:nvPicPr>
            <p:cNvPr id="9220" name="Picture 4">
              <a:extLst>
                <a:ext uri="{FF2B5EF4-FFF2-40B4-BE49-F238E27FC236}">
                  <a16:creationId xmlns:a16="http://schemas.microsoft.com/office/drawing/2014/main" id="{D7B9F349-EAE1-4AD4-1C11-1D875DA78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 y="1791"/>
              <a:ext cx="7852" cy="15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a:extLst>
                <a:ext uri="{FF2B5EF4-FFF2-40B4-BE49-F238E27FC236}">
                  <a16:creationId xmlns:a16="http://schemas.microsoft.com/office/drawing/2014/main" id="{43EC787A-417C-794E-AB3B-7B17A6CD3198}"/>
                </a:ext>
              </a:extLst>
            </p:cNvPr>
            <p:cNvSpPr txBox="1">
              <a:spLocks noChangeArrowheads="1"/>
            </p:cNvSpPr>
            <p:nvPr/>
          </p:nvSpPr>
          <p:spPr bwMode="auto">
            <a:xfrm>
              <a:off x="9177" y="1504"/>
              <a:ext cx="6564" cy="2516"/>
            </a:xfrm>
            <a:prstGeom prst="rect">
              <a:avLst/>
            </a:prstGeom>
            <a:solidFill>
              <a:srgbClr val="FFFFCC"/>
            </a:solidFill>
            <a:ln w="9525">
              <a:solidFill>
                <a:srgbClr val="000000"/>
              </a:solidFill>
              <a:miter lim="800000"/>
              <a:headEnd/>
              <a:tailEnd/>
            </a:ln>
          </p:spPr>
          <p:txBody>
            <a:bodyPr vert="horz" wrap="square" lIns="0" tIns="0" rIns="0" bIns="0" numCol="1" anchor="t" anchorCtr="0" compatLnSpc="1">
              <a:prstTxWarp prst="textNoShape">
                <a:avLst/>
              </a:prstTxWarp>
            </a:bodyPr>
            <a:lstStyle>
              <a:lvl1pPr indent="73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025"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Discover patterns</a:t>
              </a:r>
              <a:endPar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Times New Roman" panose="02020603050405020304" pitchFamily="18" charset="0"/>
              </a:endParaRPr>
            </a:p>
            <a:p>
              <a:pPr marL="0" marR="0" lvl="0" indent="73025" algn="l" defTabSz="914400" rtl="0" eaLnBrk="0" fontAlgn="base" latinLnBrk="0" hangingPunct="0">
                <a:lnSpc>
                  <a:spcPct val="100000"/>
                </a:lnSpc>
                <a:spcBef>
                  <a:spcPct val="0"/>
                </a:spcBef>
                <a:spcAft>
                  <a:spcPct val="0"/>
                </a:spcAft>
                <a:buClrTx/>
                <a:buSzTx/>
                <a:buFontTx/>
                <a:buNone/>
                <a:tabLst/>
              </a:pPr>
              <a:endParaRPr lang="en-US" altLang="en-US" dirty="0">
                <a:solidFill>
                  <a:srgbClr val="0070C0"/>
                </a:solidFill>
                <a:latin typeface="Annes Font" panose="020F0502000000000000" pitchFamily="34" charset="0"/>
                <a:ea typeface="Calibri" panose="020F0502020204030204" pitchFamily="34" charset="0"/>
                <a:cs typeface="Times New Roman" panose="02020603050405020304" pitchFamily="18" charset="0"/>
              </a:endParaRPr>
            </a:p>
            <a:p>
              <a:pPr marL="0" marR="0" lvl="0" indent="73025"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Use for teaching</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calculation</a:t>
              </a:r>
              <a:endParaRPr kumimoji="0" lang="en-US" altLang="en-US" sz="800" b="0" i="0" u="none" strike="noStrike" cap="none" normalizeH="0" baseline="0" dirty="0">
                <a:ln>
                  <a:noFill/>
                </a:ln>
                <a:solidFill>
                  <a:srgbClr val="0070C0"/>
                </a:solidFill>
                <a:effectLst/>
                <a:latin typeface="Annes Font" panose="020F0502000000000000" pitchFamily="34" charset="0"/>
              </a:endParaRPr>
            </a:p>
            <a:p>
              <a:pPr marL="0" marR="0" lvl="0" indent="73025"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e.g., more than, less</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than,; reasoning</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from key facts to</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Lucida Sans Unicode" panose="020B0602030504020204" pitchFamily="34" charset="0"/>
                </a:rPr>
                <a:t>calculate.</a:t>
              </a:r>
              <a:endParaRPr kumimoji="0" lang="en-US" altLang="en-US" sz="1800" b="0" i="0" u="none" strike="noStrike" cap="none" normalizeH="0" baseline="0" dirty="0">
                <a:ln>
                  <a:noFill/>
                </a:ln>
                <a:solidFill>
                  <a:srgbClr val="0070C0"/>
                </a:solidFill>
                <a:effectLst/>
                <a:latin typeface="Annes Font" panose="020F0502000000000000" pitchFamily="34" charset="0"/>
              </a:endParaRPr>
            </a:p>
          </p:txBody>
        </p:sp>
        <p:sp>
          <p:nvSpPr>
            <p:cNvPr id="13" name="Text Box 2">
              <a:extLst>
                <a:ext uri="{FF2B5EF4-FFF2-40B4-BE49-F238E27FC236}">
                  <a16:creationId xmlns:a16="http://schemas.microsoft.com/office/drawing/2014/main" id="{6A7C1B94-83A2-04B5-BE6D-8B05946C281B}"/>
                </a:ext>
              </a:extLst>
            </p:cNvPr>
            <p:cNvSpPr txBox="1">
              <a:spLocks noChangeArrowheads="1"/>
            </p:cNvSpPr>
            <p:nvPr/>
          </p:nvSpPr>
          <p:spPr bwMode="auto">
            <a:xfrm>
              <a:off x="2284" y="4604"/>
              <a:ext cx="3678"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Annes Font" panose="020F0502000000000000" pitchFamily="34" charset="0"/>
                  <a:ea typeface="Calibri" panose="020F0502020204030204" pitchFamily="34" charset="0"/>
                  <a:cs typeface="Times New Roman" panose="02020603050405020304" pitchFamily="18" charset="0"/>
                </a:rPr>
                <a:t>Key Number Bonds</a:t>
              </a:r>
              <a:endParaRPr kumimoji="0" lang="en-US" altLang="en-US" sz="1800" b="0" i="0" u="none" strike="noStrike" cap="none" normalizeH="0" baseline="0" dirty="0">
                <a:ln>
                  <a:noFill/>
                </a:ln>
                <a:solidFill>
                  <a:srgbClr val="0070C0"/>
                </a:solidFill>
                <a:effectLst/>
                <a:latin typeface="Annes Font" panose="020F0502000000000000" pitchFamily="34" charset="0"/>
              </a:endParaRPr>
            </a:p>
          </p:txBody>
        </p:sp>
      </p:grpSp>
      <p:pic>
        <p:nvPicPr>
          <p:cNvPr id="15" name="Picture 14" descr="A picture containing text&#10;&#10;Description automatically generated">
            <a:extLst>
              <a:ext uri="{FF2B5EF4-FFF2-40B4-BE49-F238E27FC236}">
                <a16:creationId xmlns:a16="http://schemas.microsoft.com/office/drawing/2014/main" id="{D93FE35D-5A1D-B49F-E2A7-6FDB665ED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160" y="9081093"/>
            <a:ext cx="3606985" cy="800141"/>
          </a:xfrm>
          <a:prstGeom prst="rect">
            <a:avLst/>
          </a:prstGeom>
        </p:spPr>
      </p:pic>
      <p:pic>
        <p:nvPicPr>
          <p:cNvPr id="9229" name="Picture 13">
            <a:extLst>
              <a:ext uri="{FF2B5EF4-FFF2-40B4-BE49-F238E27FC236}">
                <a16:creationId xmlns:a16="http://schemas.microsoft.com/office/drawing/2014/main" id="{8769C64E-D868-1454-607E-A06581774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32" y="3744852"/>
            <a:ext cx="2209800" cy="15192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0">
            <a:extLst>
              <a:ext uri="{FF2B5EF4-FFF2-40B4-BE49-F238E27FC236}">
                <a16:creationId xmlns:a16="http://schemas.microsoft.com/office/drawing/2014/main" id="{F2EFB7D9-C1F3-40B5-0893-4AF8B2E5199C}"/>
              </a:ext>
            </a:extLst>
          </p:cNvPr>
          <p:cNvGrpSpPr>
            <a:grpSpLocks/>
          </p:cNvGrpSpPr>
          <p:nvPr/>
        </p:nvGrpSpPr>
        <p:grpSpPr bwMode="auto">
          <a:xfrm>
            <a:off x="4912966" y="4140859"/>
            <a:ext cx="965200" cy="866775"/>
            <a:chOff x="4787" y="-1954"/>
            <a:chExt cx="1519" cy="1364"/>
          </a:xfrm>
        </p:grpSpPr>
        <p:pic>
          <p:nvPicPr>
            <p:cNvPr id="9228" name="Picture 12">
              <a:extLst>
                <a:ext uri="{FF2B5EF4-FFF2-40B4-BE49-F238E27FC236}">
                  <a16:creationId xmlns:a16="http://schemas.microsoft.com/office/drawing/2014/main" id="{666B3DD6-473B-84CC-FEA3-595FF5042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 y="-1016"/>
              <a:ext cx="575" cy="426"/>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a:extLst>
                <a:ext uri="{FF2B5EF4-FFF2-40B4-BE49-F238E27FC236}">
                  <a16:creationId xmlns:a16="http://schemas.microsoft.com/office/drawing/2014/main" id="{68A079BA-DDD3-199C-AEB4-01B428092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 y="-1954"/>
              <a:ext cx="1020" cy="102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4">
            <a:extLst>
              <a:ext uri="{FF2B5EF4-FFF2-40B4-BE49-F238E27FC236}">
                <a16:creationId xmlns:a16="http://schemas.microsoft.com/office/drawing/2014/main" id="{BEFA65B6-4947-9C25-8D39-528326C981CC}"/>
              </a:ext>
            </a:extLst>
          </p:cNvPr>
          <p:cNvSpPr>
            <a:spLocks noChangeArrowheads="1"/>
          </p:cNvSpPr>
          <p:nvPr/>
        </p:nvSpPr>
        <p:spPr bwMode="auto">
          <a:xfrm>
            <a:off x="2550160" y="34512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2" name="Picture 21" descr="Graphical user interface, application, icon&#10;&#10;Description automatically generated">
            <a:extLst>
              <a:ext uri="{FF2B5EF4-FFF2-40B4-BE49-F238E27FC236}">
                <a16:creationId xmlns:a16="http://schemas.microsoft.com/office/drawing/2014/main" id="{B82D0B6C-1F4C-030E-B2A8-A3EBE4CE6E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189" y="4071870"/>
            <a:ext cx="908097" cy="1028753"/>
          </a:xfrm>
          <a:prstGeom prst="rect">
            <a:avLst/>
          </a:prstGeom>
        </p:spPr>
      </p:pic>
      <p:sp>
        <p:nvSpPr>
          <p:cNvPr id="24" name="TextBox 23">
            <a:extLst>
              <a:ext uri="{FF2B5EF4-FFF2-40B4-BE49-F238E27FC236}">
                <a16:creationId xmlns:a16="http://schemas.microsoft.com/office/drawing/2014/main" id="{17E6C725-5F8B-AFCD-5C81-8B079F63EBAE}"/>
              </a:ext>
            </a:extLst>
          </p:cNvPr>
          <p:cNvSpPr txBox="1"/>
          <p:nvPr/>
        </p:nvSpPr>
        <p:spPr>
          <a:xfrm>
            <a:off x="8646160" y="4109647"/>
            <a:ext cx="2209800" cy="932044"/>
          </a:xfrm>
          <a:prstGeom prst="rect">
            <a:avLst/>
          </a:prstGeom>
          <a:noFill/>
        </p:spPr>
        <p:txBody>
          <a:bodyPr wrap="square">
            <a:spAutoFit/>
          </a:bodyPr>
          <a:lstStyle/>
          <a:p>
            <a:pPr marL="467360">
              <a:lnSpc>
                <a:spcPts val="2180"/>
              </a:lnSpc>
              <a:spcBef>
                <a:spcPts val="155"/>
              </a:spcBef>
              <a:spcAft>
                <a:spcPts val="0"/>
              </a:spcAft>
            </a:pPr>
            <a:r>
              <a:rPr lang="en-US" sz="1800" spc="-5" dirty="0">
                <a:effectLst/>
                <a:latin typeface="Calibri" panose="020F0502020204030204" pitchFamily="34" charset="0"/>
                <a:ea typeface="Lucida Sans Unicode" panose="020B0602030504020204" pitchFamily="34" charset="0"/>
                <a:cs typeface="Times New Roman" panose="02020603050405020304" pitchFamily="18" charset="0"/>
              </a:rPr>
              <a:t>10</a:t>
            </a:r>
            <a:r>
              <a:rPr lang="en-US" sz="1800" spc="20"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a:t>
            </a:r>
            <a:r>
              <a:rPr lang="en-US" sz="1800" spc="-10"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5</a:t>
            </a:r>
            <a:r>
              <a:rPr lang="en-US" sz="1800" spc="25"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a:t>
            </a:r>
            <a:r>
              <a:rPr lang="en-US" sz="1800" spc="-10"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5</a:t>
            </a:r>
            <a:endParaRPr lang="en-GB" sz="1800" dirty="0">
              <a:effectLst/>
              <a:latin typeface="Lucida Sans Unicode" panose="020B0602030504020204" pitchFamily="34" charset="0"/>
              <a:ea typeface="Lucida Sans Unicode" panose="020B0602030504020204" pitchFamily="34" charset="0"/>
              <a:cs typeface="Times New Roman" panose="02020603050405020304" pitchFamily="18" charset="0"/>
            </a:endParaRPr>
          </a:p>
          <a:p>
            <a:pPr marL="467360">
              <a:lnSpc>
                <a:spcPts val="2160"/>
              </a:lnSpc>
            </a:pP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5</a:t>
            </a:r>
            <a:r>
              <a:rPr lang="en-US" sz="1800" spc="20"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a:t>
            </a:r>
            <a:r>
              <a:rPr lang="en-US" sz="1800" spc="-10"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5</a:t>
            </a:r>
            <a:r>
              <a:rPr lang="en-US" sz="1800" spc="25" dirty="0">
                <a:effectLst/>
                <a:latin typeface="Calibri" panose="020F0502020204030204" pitchFamily="34" charset="0"/>
                <a:ea typeface="Lucida Sans Unicode" panose="020B0602030504020204" pitchFamily="34" charset="0"/>
                <a:cs typeface="Times New Roman" panose="02020603050405020304" pitchFamily="18" charset="0"/>
              </a:rPr>
              <a:t> </a:t>
            </a:r>
            <a:r>
              <a:rPr lang="en-US" sz="1800" dirty="0">
                <a:effectLst/>
                <a:latin typeface="Calibri" panose="020F0502020204030204" pitchFamily="34" charset="0"/>
                <a:ea typeface="Lucida Sans Unicode" panose="020B0602030504020204" pitchFamily="34" charset="0"/>
                <a:cs typeface="Times New Roman" panose="02020603050405020304" pitchFamily="18" charset="0"/>
              </a:rPr>
              <a:t>=</a:t>
            </a:r>
            <a:r>
              <a:rPr lang="en-US" sz="1800" spc="-10" dirty="0">
                <a:effectLst/>
                <a:latin typeface="Calibri" panose="020F0502020204030204" pitchFamily="34" charset="0"/>
                <a:ea typeface="Lucida Sans Unicode" panose="020B0602030504020204" pitchFamily="34" charset="0"/>
                <a:cs typeface="Times New Roman" panose="02020603050405020304" pitchFamily="18" charset="0"/>
              </a:rPr>
              <a:t> 10</a:t>
            </a:r>
            <a:endParaRPr lang="en-GB" sz="1800" dirty="0">
              <a:effectLst/>
              <a:latin typeface="Lucida Sans Unicode" panose="020B0602030504020204" pitchFamily="34" charset="0"/>
              <a:ea typeface="Lucida Sans Unicode" panose="020B0602030504020204" pitchFamily="34" charset="0"/>
              <a:cs typeface="Times New Roman" panose="02020603050405020304" pitchFamily="18" charset="0"/>
            </a:endParaRPr>
          </a:p>
          <a:p>
            <a:pPr marL="467360">
              <a:lnSpc>
                <a:spcPts val="2180"/>
              </a:lnSpc>
            </a:pPr>
            <a:r>
              <a:rPr lang="en-US" sz="1800" spc="-10" dirty="0">
                <a:effectLst/>
                <a:latin typeface="Calibri" panose="020F0502020204030204" pitchFamily="34" charset="0"/>
                <a:ea typeface="Calibri" panose="020F0502020204030204" pitchFamily="34" charset="0"/>
                <a:cs typeface="Times New Roman" panose="02020603050405020304" pitchFamily="18" charset="0"/>
              </a:rPr>
              <a:t>10</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endParaRPr lang="en-GB" sz="1800" dirty="0">
              <a:effectLst/>
              <a:latin typeface="Lucida Sans Unicode" panose="020B0602030504020204" pitchFamily="34" charset="0"/>
              <a:ea typeface="Lucida Sans Unicode" panose="020B060203050402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4FE7DA3-15F5-1EE9-4913-D27BCFDFED35}"/>
              </a:ext>
            </a:extLst>
          </p:cNvPr>
          <p:cNvSpPr txBox="1"/>
          <p:nvPr/>
        </p:nvSpPr>
        <p:spPr>
          <a:xfrm>
            <a:off x="292727" y="5644893"/>
            <a:ext cx="10820400" cy="523220"/>
          </a:xfrm>
          <a:prstGeom prst="rect">
            <a:avLst/>
          </a:prstGeom>
          <a:noFill/>
        </p:spPr>
        <p:txBody>
          <a:bodyPr wrap="square" rtlCol="0">
            <a:spAutoFit/>
          </a:bodyPr>
          <a:lstStyle/>
          <a:p>
            <a:r>
              <a:rPr lang="en-GB" sz="2800" dirty="0">
                <a:solidFill>
                  <a:srgbClr val="0070C0"/>
                </a:solidFill>
                <a:latin typeface="Annes Font" panose="020F0502000000000000" pitchFamily="34" charset="0"/>
              </a:rPr>
              <a:t>Handle it                      See it                Draw it        Write it</a:t>
            </a:r>
          </a:p>
        </p:txBody>
      </p:sp>
      <p:sp>
        <p:nvSpPr>
          <p:cNvPr id="2" name="TextBox 1">
            <a:extLst>
              <a:ext uri="{FF2B5EF4-FFF2-40B4-BE49-F238E27FC236}">
                <a16:creationId xmlns:a16="http://schemas.microsoft.com/office/drawing/2014/main" id="{2DE6CECE-E92C-CCA4-C5A8-5DC2FC8B1509}"/>
              </a:ext>
            </a:extLst>
          </p:cNvPr>
          <p:cNvSpPr txBox="1"/>
          <p:nvPr/>
        </p:nvSpPr>
        <p:spPr>
          <a:xfrm>
            <a:off x="934720" y="689887"/>
            <a:ext cx="3797835" cy="369332"/>
          </a:xfrm>
          <a:prstGeom prst="rect">
            <a:avLst/>
          </a:prstGeom>
          <a:noFill/>
        </p:spPr>
        <p:txBody>
          <a:bodyPr wrap="none" rtlCol="0">
            <a:spAutoFit/>
          </a:bodyPr>
          <a:lstStyle/>
          <a:p>
            <a:r>
              <a:rPr lang="en-GB" dirty="0">
                <a:solidFill>
                  <a:srgbClr val="002060"/>
                </a:solidFill>
                <a:latin typeface="Annes Font" panose="020F0502000000000000" pitchFamily="34" charset="0"/>
              </a:rPr>
              <a:t>Dot Patterns and Part-Whole Model</a:t>
            </a:r>
          </a:p>
        </p:txBody>
      </p:sp>
    </p:spTree>
    <p:extLst>
      <p:ext uri="{BB962C8B-B14F-4D97-AF65-F5344CB8AC3E}">
        <p14:creationId xmlns:p14="http://schemas.microsoft.com/office/powerpoint/2010/main" val="34646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2AC09-3695-C392-C197-A27B864E4922}"/>
              </a:ext>
            </a:extLst>
          </p:cNvPr>
          <p:cNvSpPr txBox="1"/>
          <p:nvPr/>
        </p:nvSpPr>
        <p:spPr>
          <a:xfrm>
            <a:off x="457200" y="467360"/>
            <a:ext cx="10982960" cy="6004592"/>
          </a:xfrm>
          <a:prstGeom prst="rect">
            <a:avLst/>
          </a:prstGeom>
          <a:noFill/>
        </p:spPr>
        <p:txBody>
          <a:bodyPr wrap="square">
            <a:spAutoFit/>
          </a:bodyPr>
          <a:lstStyle/>
          <a:p>
            <a:pPr marL="558800">
              <a:lnSpc>
                <a:spcPts val="3435"/>
              </a:lnSpc>
            </a:pPr>
            <a:r>
              <a:rPr lang="en-US" sz="3200" b="1" spc="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By</a:t>
            </a:r>
            <a:r>
              <a:rPr lang="en-US" sz="3200" b="1" spc="90"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the</a:t>
            </a:r>
            <a:r>
              <a:rPr lang="en-US" sz="3200" b="1" spc="60"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spc="-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end</a:t>
            </a:r>
            <a:r>
              <a:rPr lang="en-US" sz="3200" b="1" spc="14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spc="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of</a:t>
            </a:r>
            <a:r>
              <a:rPr lang="en-US" sz="3200" b="1" spc="2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the</a:t>
            </a:r>
            <a:r>
              <a:rPr lang="en-US" sz="3200" b="1" spc="10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spc="-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session,</a:t>
            </a:r>
            <a:r>
              <a:rPr lang="en-US" sz="3200" b="1" spc="13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you</a:t>
            </a:r>
            <a:r>
              <a:rPr lang="en-US" sz="3200" b="1" spc="95"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 </a:t>
            </a:r>
            <a:r>
              <a:rPr lang="en-US" sz="3200" b="1" dirty="0">
                <a:solidFill>
                  <a:srgbClr val="000065"/>
                </a:solidFill>
                <a:effectLst/>
                <a:latin typeface="Annes Font" panose="020F0502000000000000" pitchFamily="34" charset="0"/>
                <a:ea typeface="Lucida Sans Unicode" panose="020B0602030504020204" pitchFamily="34" charset="0"/>
                <a:cs typeface="Times New Roman" panose="02020603050405020304" pitchFamily="18" charset="0"/>
              </a:rPr>
              <a:t>should:</a:t>
            </a:r>
            <a:endParaRPr lang="en-GB" sz="3200" b="1" dirty="0">
              <a:effectLst/>
              <a:latin typeface="Annes Font" panose="020F0502000000000000" pitchFamily="34" charset="0"/>
              <a:ea typeface="Lucida Sans Unicode" panose="020B0602030504020204" pitchFamily="34" charset="0"/>
              <a:cs typeface="Times New Roman" panose="02020603050405020304" pitchFamily="18" charset="0"/>
            </a:endParaRPr>
          </a:p>
          <a:p>
            <a:r>
              <a:rPr lang="en-US" sz="3200" dirty="0">
                <a:effectLst/>
                <a:latin typeface="Annes Font" panose="020F0502000000000000" pitchFamily="34" charset="0"/>
                <a:ea typeface="Comic Sans MS" panose="030F0702030302020204" pitchFamily="66" charset="0"/>
                <a:cs typeface="Comic Sans MS" panose="030F0702030302020204" pitchFamily="66" charset="0"/>
              </a:rPr>
              <a:t> </a:t>
            </a:r>
            <a:endParaRPr lang="en-GB" sz="3200" dirty="0">
              <a:effectLst/>
              <a:latin typeface="Annes Font" panose="020F0502000000000000" pitchFamily="34" charset="0"/>
              <a:ea typeface="Calibri" panose="020F0502020204030204" pitchFamily="34" charset="0"/>
              <a:cs typeface="Times New Roman" panose="02020603050405020304" pitchFamily="18" charset="0"/>
            </a:endParaRPr>
          </a:p>
          <a:p>
            <a:pPr marL="342900" lvl="0" indent="-342900">
              <a:lnSpc>
                <a:spcPts val="3145"/>
              </a:lnSpc>
              <a:buClr>
                <a:srgbClr val="000065"/>
              </a:buClr>
              <a:buSzPts val="2400"/>
              <a:buFont typeface="Wingdings" panose="05000000000000000000" pitchFamily="2" charset="2"/>
              <a:buChar char=""/>
              <a:tabLst>
                <a:tab pos="901065" algn="l"/>
              </a:tabLst>
            </a:pP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Know</a:t>
            </a:r>
            <a:r>
              <a:rPr lang="en-US" sz="3200" spc="-1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what</a:t>
            </a:r>
            <a:r>
              <a:rPr lang="en-US" sz="3200" spc="-7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Dyscalculia</a:t>
            </a:r>
            <a:r>
              <a:rPr lang="en-US" sz="3200" spc="-7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is</a:t>
            </a:r>
            <a:r>
              <a:rPr lang="en-US" sz="3200" spc="3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(and</a:t>
            </a:r>
            <a:r>
              <a:rPr lang="en-US" sz="3200" spc="-2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how</a:t>
            </a:r>
            <a:r>
              <a:rPr lang="en-US" sz="3200" spc="-1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to</a:t>
            </a:r>
            <a:r>
              <a:rPr lang="en-US" sz="3200" spc="-1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pronounce</a:t>
            </a:r>
            <a:r>
              <a:rPr lang="en-US" sz="3200" spc="2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it).</a:t>
            </a:r>
            <a:endParaRPr lang="en-GB"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endParaRPr>
          </a:p>
          <a:p>
            <a:pPr>
              <a:spcBef>
                <a:spcPts val="45"/>
              </a:spcBef>
            </a:pPr>
            <a:r>
              <a:rPr lang="en-US" sz="3200" dirty="0">
                <a:effectLst/>
                <a:latin typeface="Annes Font" panose="020F0502000000000000" pitchFamily="34" charset="0"/>
                <a:ea typeface="Comic Sans MS" panose="030F0702030302020204" pitchFamily="66" charset="0"/>
                <a:cs typeface="Comic Sans MS" panose="030F0702030302020204" pitchFamily="66" charset="0"/>
              </a:rPr>
              <a:t> </a:t>
            </a:r>
            <a:endParaRPr lang="en-GB" sz="3200" dirty="0">
              <a:effectLst/>
              <a:latin typeface="Annes Font" panose="020F0502000000000000" pitchFamily="34" charset="0"/>
              <a:ea typeface="Calibri" panose="020F0502020204030204" pitchFamily="34" charset="0"/>
              <a:cs typeface="Times New Roman" panose="02020603050405020304" pitchFamily="18" charset="0"/>
            </a:endParaRPr>
          </a:p>
          <a:p>
            <a:pPr marL="342900" marR="1978025" indent="-342900">
              <a:lnSpc>
                <a:spcPts val="2880"/>
              </a:lnSpc>
              <a:buClr>
                <a:srgbClr val="000065"/>
              </a:buClr>
              <a:buSzPts val="2400"/>
              <a:buFont typeface="Wingdings" panose="05000000000000000000" pitchFamily="2" charset="2"/>
              <a:buChar char=""/>
              <a:tabLst>
                <a:tab pos="901065" algn="l"/>
              </a:tabLst>
            </a:pPr>
            <a:r>
              <a:rPr lang="en-US" sz="3200" spc="-5"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Understand</a:t>
            </a:r>
            <a:r>
              <a:rPr lang="en-US" sz="3200" spc="-25"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which</a:t>
            </a:r>
            <a:r>
              <a:rPr lang="en-US" sz="3200" spc="-45"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 </a:t>
            </a:r>
            <a:r>
              <a:rPr lang="en-US" sz="320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aspects</a:t>
            </a:r>
            <a:r>
              <a:rPr lang="en-US" sz="3200" spc="-6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of</a:t>
            </a:r>
            <a:r>
              <a:rPr lang="en-US" sz="3200" spc="25"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 </a:t>
            </a:r>
            <a:r>
              <a:rPr lang="en-US" sz="3200" spc="10" dirty="0" err="1">
                <a:solidFill>
                  <a:srgbClr val="00B0F0"/>
                </a:solidFill>
                <a:latin typeface="Annes Font" panose="020F0502000000000000" pitchFamily="34" charset="0"/>
                <a:ea typeface="Wingdings" panose="05000000000000000000" pitchFamily="2" charset="2"/>
                <a:cs typeface="Times New Roman" panose="02020603050405020304" pitchFamily="18" charset="0"/>
              </a:rPr>
              <a:t>Maths</a:t>
            </a:r>
            <a:r>
              <a:rPr lang="en-US" sz="3200" spc="-10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 are</a:t>
            </a:r>
            <a:r>
              <a:rPr lang="en-US" sz="3200" spc="-2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affected.</a:t>
            </a:r>
          </a:p>
          <a:p>
            <a:pPr marL="342900" marR="1978025" indent="-342900">
              <a:lnSpc>
                <a:spcPts val="2880"/>
              </a:lnSpc>
              <a:buClr>
                <a:srgbClr val="000065"/>
              </a:buClr>
              <a:buSzPts val="2400"/>
              <a:buFont typeface="Wingdings" panose="05000000000000000000" pitchFamily="2" charset="2"/>
              <a:buChar char=""/>
              <a:tabLst>
                <a:tab pos="901065" algn="l"/>
              </a:tabLst>
            </a:pPr>
            <a:endParaRPr lang="en-GB" sz="3200" dirty="0">
              <a:latin typeface="Annes Font" panose="020F0502000000000000" pitchFamily="34" charset="0"/>
              <a:ea typeface="Wingdings" panose="05000000000000000000" pitchFamily="2" charset="2"/>
              <a:cs typeface="Times New Roman" panose="02020603050405020304" pitchFamily="18" charset="0"/>
            </a:endParaRPr>
          </a:p>
          <a:p>
            <a:pPr marL="342900" marR="1978025" lvl="0" indent="-342900">
              <a:lnSpc>
                <a:spcPts val="2880"/>
              </a:lnSpc>
              <a:spcAft>
                <a:spcPts val="0"/>
              </a:spcAft>
              <a:buClr>
                <a:srgbClr val="000065"/>
              </a:buClr>
              <a:buSzPts val="2400"/>
              <a:buFont typeface="Wingdings" panose="05000000000000000000" pitchFamily="2" charset="2"/>
              <a:buChar char=""/>
              <a:tabLst>
                <a:tab pos="901065" algn="l"/>
              </a:tabLst>
            </a:pP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Be</a:t>
            </a:r>
            <a:r>
              <a:rPr lang="en-US" sz="3200" spc="-2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able</a:t>
            </a:r>
            <a:r>
              <a:rPr lang="en-US" sz="3200" spc="-7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to</a:t>
            </a:r>
            <a:r>
              <a:rPr lang="en-US" sz="3200" spc="-6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identify</a:t>
            </a:r>
            <a:r>
              <a:rPr lang="en-US" sz="3200" spc="9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which</a:t>
            </a:r>
            <a:r>
              <a:rPr lang="en-US" sz="3200" spc="-8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learners</a:t>
            </a:r>
            <a:r>
              <a:rPr lang="en-US" sz="3200" spc="-2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may</a:t>
            </a:r>
            <a:r>
              <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have</a:t>
            </a:r>
            <a:r>
              <a:rPr lang="en-US" sz="3200" spc="14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Dyscalculic</a:t>
            </a:r>
            <a:r>
              <a:rPr lang="en-US" sz="3200" spc="-35"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tendencies</a:t>
            </a:r>
            <a:r>
              <a:rPr lang="en-US" sz="3200" spc="-10" dirty="0">
                <a:solidFill>
                  <a:srgbClr val="000065"/>
                </a:solidFill>
                <a:effectLst/>
                <a:latin typeface="Annes Font" panose="020F0502000000000000" pitchFamily="34" charset="0"/>
                <a:ea typeface="Wingdings" panose="05000000000000000000" pitchFamily="2" charset="2"/>
                <a:cs typeface="Times New Roman" panose="02020603050405020304" pitchFamily="18" charset="0"/>
              </a:rPr>
              <a:t>.</a:t>
            </a:r>
          </a:p>
          <a:p>
            <a:pPr marL="342900" marR="1978025" lvl="0" indent="-342900">
              <a:lnSpc>
                <a:spcPts val="2880"/>
              </a:lnSpc>
              <a:spcAft>
                <a:spcPts val="0"/>
              </a:spcAft>
              <a:buClr>
                <a:srgbClr val="000065"/>
              </a:buClr>
              <a:buSzPts val="2400"/>
              <a:buFont typeface="Wingdings" panose="05000000000000000000" pitchFamily="2" charset="2"/>
              <a:buChar char=""/>
              <a:tabLst>
                <a:tab pos="901065" algn="l"/>
              </a:tabLst>
            </a:pPr>
            <a:endParaRPr lang="en-GB" sz="3200" dirty="0">
              <a:effectLst/>
              <a:latin typeface="Annes Font" panose="020F0502000000000000" pitchFamily="34" charset="0"/>
              <a:ea typeface="Calibri" panose="020F0502020204030204" pitchFamily="34" charset="0"/>
              <a:cs typeface="Times New Roman" panose="02020603050405020304" pitchFamily="18" charset="0"/>
            </a:endParaRPr>
          </a:p>
          <a:p>
            <a:pPr marL="342900" marR="549275" lvl="0" indent="-342900">
              <a:lnSpc>
                <a:spcPts val="2880"/>
              </a:lnSpc>
              <a:spcAft>
                <a:spcPts val="0"/>
              </a:spcAft>
              <a:buClr>
                <a:srgbClr val="000065"/>
              </a:buClr>
              <a:buSzPts val="2400"/>
              <a:buFont typeface="Wingdings" panose="05000000000000000000" pitchFamily="2" charset="2"/>
              <a:buChar char=""/>
              <a:tabLst>
                <a:tab pos="901065" algn="l"/>
              </a:tabLst>
            </a:pPr>
            <a:r>
              <a:rPr lang="en-US" sz="3200" spc="-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Have</a:t>
            </a:r>
            <a:r>
              <a:rPr lang="en-US" sz="3200" spc="-2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some</a:t>
            </a:r>
            <a:r>
              <a:rPr lang="en-US" sz="3200" spc="2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B0F0"/>
                </a:solidFill>
                <a:latin typeface="Annes Font" panose="020F0502000000000000" pitchFamily="34" charset="0"/>
                <a:ea typeface="Wingdings" panose="05000000000000000000" pitchFamily="2" charset="2"/>
                <a:cs typeface="Times New Roman" panose="02020603050405020304" pitchFamily="18" charset="0"/>
              </a:rPr>
              <a:t>strategies</a:t>
            </a:r>
            <a:r>
              <a:rPr lang="en-US" sz="3200" spc="-1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for</a:t>
            </a:r>
            <a:r>
              <a:rPr lang="en-US" sz="3200" spc="4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supporting</a:t>
            </a:r>
            <a:r>
              <a:rPr lang="en-US" sz="3200" spc="-3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the</a:t>
            </a:r>
            <a:r>
              <a:rPr lang="en-US" sz="3200" spc="-1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needs</a:t>
            </a:r>
            <a:r>
              <a:rPr lang="en-US" sz="3200" spc="3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of</a:t>
            </a:r>
            <a:r>
              <a:rPr lang="en-US" sz="3200" spc="2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5"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learners</a:t>
            </a:r>
            <a:r>
              <a:rPr lang="en-US" sz="3200" spc="21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spc="1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with</a:t>
            </a:r>
            <a:r>
              <a:rPr lang="en-US" sz="3200" spc="-9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 </a:t>
            </a:r>
            <a:r>
              <a:rPr lang="en-US" sz="3200" dirty="0">
                <a:solidFill>
                  <a:srgbClr val="00B0F0"/>
                </a:solidFill>
                <a:effectLst/>
                <a:latin typeface="Annes Font" panose="020F0502000000000000" pitchFamily="34" charset="0"/>
                <a:ea typeface="Wingdings" panose="05000000000000000000" pitchFamily="2" charset="2"/>
                <a:cs typeface="Times New Roman" panose="02020603050405020304" pitchFamily="18" charset="0"/>
              </a:rPr>
              <a:t>Dyscalculia</a:t>
            </a:r>
            <a:r>
              <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rPr>
              <a:t>.</a:t>
            </a:r>
          </a:p>
          <a:p>
            <a:pPr marL="342900" marR="549275" lvl="0" indent="-342900">
              <a:lnSpc>
                <a:spcPts val="2880"/>
              </a:lnSpc>
              <a:spcAft>
                <a:spcPts val="0"/>
              </a:spcAft>
              <a:buClr>
                <a:srgbClr val="000065"/>
              </a:buClr>
              <a:buSzPts val="2400"/>
              <a:buFont typeface="Wingdings" panose="05000000000000000000" pitchFamily="2" charset="2"/>
              <a:buChar char=""/>
              <a:tabLst>
                <a:tab pos="901065" algn="l"/>
              </a:tabLst>
            </a:pPr>
            <a:endPar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endParaRPr>
          </a:p>
          <a:p>
            <a:pPr marL="342900" marR="549275" lvl="0" indent="-342900">
              <a:lnSpc>
                <a:spcPts val="2880"/>
              </a:lnSpc>
              <a:spcAft>
                <a:spcPts val="0"/>
              </a:spcAft>
              <a:buClr>
                <a:srgbClr val="000065"/>
              </a:buClr>
              <a:buSzPts val="2400"/>
              <a:buFont typeface="Wingdings" panose="05000000000000000000" pitchFamily="2" charset="2"/>
              <a:buChar char=""/>
              <a:tabLst>
                <a:tab pos="901065" algn="l"/>
              </a:tabLst>
            </a:pPr>
            <a:r>
              <a:rPr lang="en-US" sz="3200" dirty="0">
                <a:solidFill>
                  <a:srgbClr val="0070C0"/>
                </a:solidFill>
                <a:latin typeface="Annes Font" panose="020F0502000000000000" pitchFamily="34" charset="0"/>
                <a:ea typeface="Wingdings" panose="05000000000000000000" pitchFamily="2" charset="2"/>
                <a:cs typeface="Times New Roman" panose="02020603050405020304" pitchFamily="18" charset="0"/>
              </a:rPr>
              <a:t>Find support.</a:t>
            </a:r>
            <a:endParaRPr lang="en-US"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endParaRPr>
          </a:p>
          <a:p>
            <a:pPr marL="342900" marR="549275" lvl="0" indent="-342900">
              <a:lnSpc>
                <a:spcPts val="2880"/>
              </a:lnSpc>
              <a:spcAft>
                <a:spcPts val="0"/>
              </a:spcAft>
              <a:buClr>
                <a:srgbClr val="000065"/>
              </a:buClr>
              <a:buSzPts val="2400"/>
              <a:buFont typeface="Wingdings" panose="05000000000000000000" pitchFamily="2" charset="2"/>
              <a:buChar char=""/>
              <a:tabLst>
                <a:tab pos="901065" algn="l"/>
              </a:tabLst>
            </a:pPr>
            <a:endParaRPr lang="en-GB" sz="3200" dirty="0">
              <a:solidFill>
                <a:srgbClr val="0070C0"/>
              </a:solidFill>
              <a:effectLst/>
              <a:latin typeface="Annes Font" panose="020F0502000000000000" pitchFamily="34" charset="0"/>
              <a:ea typeface="Wingdings" panose="05000000000000000000" pitchFamily="2" charset="2"/>
              <a:cs typeface="Times New Roman" panose="02020603050405020304" pitchFamily="18" charset="0"/>
            </a:endParaRPr>
          </a:p>
        </p:txBody>
      </p:sp>
    </p:spTree>
    <p:extLst>
      <p:ext uri="{BB962C8B-B14F-4D97-AF65-F5344CB8AC3E}">
        <p14:creationId xmlns:p14="http://schemas.microsoft.com/office/powerpoint/2010/main" val="45423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6B7E-F40F-F4AB-266B-8D5E899E3B47}"/>
              </a:ext>
            </a:extLst>
          </p:cNvPr>
          <p:cNvSpPr>
            <a:spLocks noGrp="1"/>
          </p:cNvSpPr>
          <p:nvPr>
            <p:ph type="title"/>
          </p:nvPr>
        </p:nvSpPr>
        <p:spPr>
          <a:xfrm>
            <a:off x="538480" y="596874"/>
            <a:ext cx="10058400" cy="1371600"/>
          </a:xfrm>
        </p:spPr>
        <p:txBody>
          <a:bodyPr/>
          <a:lstStyle/>
          <a:p>
            <a:pPr algn="ctr"/>
            <a:r>
              <a:rPr lang="en-GB" dirty="0">
                <a:solidFill>
                  <a:srgbClr val="002060"/>
                </a:solidFill>
                <a:latin typeface="Annes Font" panose="020F0502000000000000" pitchFamily="34" charset="0"/>
              </a:rPr>
              <a:t>Reasoning</a:t>
            </a:r>
          </a:p>
        </p:txBody>
      </p:sp>
      <p:sp>
        <p:nvSpPr>
          <p:cNvPr id="3" name="Content Placeholder 2">
            <a:extLst>
              <a:ext uri="{FF2B5EF4-FFF2-40B4-BE49-F238E27FC236}">
                <a16:creationId xmlns:a16="http://schemas.microsoft.com/office/drawing/2014/main" id="{18A5C66D-6368-7FFB-2431-8D1162735803}"/>
              </a:ext>
            </a:extLst>
          </p:cNvPr>
          <p:cNvSpPr>
            <a:spLocks noGrp="1"/>
          </p:cNvSpPr>
          <p:nvPr>
            <p:ph idx="1"/>
          </p:nvPr>
        </p:nvSpPr>
        <p:spPr>
          <a:xfrm>
            <a:off x="660400" y="1727200"/>
            <a:ext cx="10058400" cy="3931920"/>
          </a:xfrm>
        </p:spPr>
        <p:txBody>
          <a:bodyPr>
            <a:normAutofit/>
          </a:bodyPr>
          <a:lstStyle/>
          <a:p>
            <a:r>
              <a:rPr lang="en-GB" sz="2800" dirty="0">
                <a:solidFill>
                  <a:srgbClr val="0070C0"/>
                </a:solidFill>
                <a:latin typeface="Annes Font" panose="020F0502000000000000" pitchFamily="34" charset="0"/>
                <a:cs typeface="Arial" panose="020B0604020202020204" pitchFamily="34" charset="0"/>
              </a:rPr>
              <a:t>Link to everyday situations.</a:t>
            </a:r>
          </a:p>
          <a:p>
            <a:pPr marL="0" indent="0">
              <a:buNone/>
            </a:pPr>
            <a:endParaRPr lang="en-GB" sz="2800" dirty="0">
              <a:latin typeface="Annes Font" panose="020F0502000000000000" pitchFamily="34" charset="0"/>
              <a:cs typeface="Arial" panose="020B0604020202020204" pitchFamily="34" charset="0"/>
            </a:endParaRPr>
          </a:p>
          <a:p>
            <a:pPr marL="0" indent="0">
              <a:buNone/>
            </a:pPr>
            <a:endParaRPr lang="en-GB" sz="2800" dirty="0">
              <a:latin typeface="Annes Font" panose="020F0502000000000000" pitchFamily="34" charset="0"/>
              <a:cs typeface="Arial" panose="020B0604020202020204" pitchFamily="34" charset="0"/>
            </a:endParaRPr>
          </a:p>
          <a:p>
            <a:r>
              <a:rPr lang="en-GB" sz="2800" dirty="0">
                <a:solidFill>
                  <a:srgbClr val="7030A0"/>
                </a:solidFill>
                <a:latin typeface="Annes Font" panose="020F0502000000000000" pitchFamily="34" charset="0"/>
                <a:cs typeface="Arial" panose="020B0604020202020204" pitchFamily="34" charset="0"/>
              </a:rPr>
              <a:t>Represent a concept with diagrams e.g., 4 x 3 such as an array.</a:t>
            </a:r>
          </a:p>
          <a:p>
            <a:endParaRPr lang="en-GB" sz="2800" dirty="0">
              <a:latin typeface="Annes Font" panose="020F0502000000000000" pitchFamily="34" charset="0"/>
              <a:cs typeface="Arial" panose="020B0604020202020204" pitchFamily="34" charset="0"/>
            </a:endParaRPr>
          </a:p>
          <a:p>
            <a:r>
              <a:rPr lang="en-GB" sz="2800" dirty="0">
                <a:solidFill>
                  <a:srgbClr val="0070C0"/>
                </a:solidFill>
                <a:latin typeface="Annes Font" panose="020F0502000000000000" pitchFamily="34" charset="0"/>
                <a:cs typeface="Arial" panose="020B0604020202020204" pitchFamily="34" charset="0"/>
              </a:rPr>
              <a:t>Role play</a:t>
            </a:r>
          </a:p>
        </p:txBody>
      </p:sp>
      <p:sp>
        <p:nvSpPr>
          <p:cNvPr id="4" name="Oval 3">
            <a:extLst>
              <a:ext uri="{FF2B5EF4-FFF2-40B4-BE49-F238E27FC236}">
                <a16:creationId xmlns:a16="http://schemas.microsoft.com/office/drawing/2014/main" id="{56B5422E-497E-7C64-5BF9-B521C9DAF789}"/>
              </a:ext>
            </a:extLst>
          </p:cNvPr>
          <p:cNvSpPr/>
          <p:nvPr/>
        </p:nvSpPr>
        <p:spPr>
          <a:xfrm>
            <a:off x="8255000" y="2153920"/>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2E9FCAEE-771F-4806-6548-1DABD64FA4FB}"/>
              </a:ext>
            </a:extLst>
          </p:cNvPr>
          <p:cNvSpPr/>
          <p:nvPr/>
        </p:nvSpPr>
        <p:spPr>
          <a:xfrm>
            <a:off x="8625840" y="214124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ACF5E935-0702-3882-0C14-1F995CF3CD90}"/>
              </a:ext>
            </a:extLst>
          </p:cNvPr>
          <p:cNvSpPr/>
          <p:nvPr/>
        </p:nvSpPr>
        <p:spPr>
          <a:xfrm>
            <a:off x="8991600" y="214124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943DECE4-CC54-C1BE-4C34-EAFEC0A91876}"/>
              </a:ext>
            </a:extLst>
          </p:cNvPr>
          <p:cNvSpPr/>
          <p:nvPr/>
        </p:nvSpPr>
        <p:spPr>
          <a:xfrm>
            <a:off x="9357360" y="2143760"/>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6CDD0A6-6095-5540-A291-385D7E9E4645}"/>
              </a:ext>
            </a:extLst>
          </p:cNvPr>
          <p:cNvSpPr/>
          <p:nvPr/>
        </p:nvSpPr>
        <p:spPr>
          <a:xfrm>
            <a:off x="8265160" y="244604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3296321-F4E1-B1B9-7FC7-7B483B73B8A5}"/>
              </a:ext>
            </a:extLst>
          </p:cNvPr>
          <p:cNvSpPr/>
          <p:nvPr/>
        </p:nvSpPr>
        <p:spPr>
          <a:xfrm>
            <a:off x="8636000" y="244604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C6FED0F-5B39-39A1-4157-E928034E721B}"/>
              </a:ext>
            </a:extLst>
          </p:cNvPr>
          <p:cNvSpPr/>
          <p:nvPr/>
        </p:nvSpPr>
        <p:spPr>
          <a:xfrm>
            <a:off x="9001760" y="244604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FC019CBF-5D20-45D2-AAB7-B5E8ABBE8694}"/>
              </a:ext>
            </a:extLst>
          </p:cNvPr>
          <p:cNvSpPr/>
          <p:nvPr/>
        </p:nvSpPr>
        <p:spPr>
          <a:xfrm>
            <a:off x="9367520" y="2448560"/>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D9CC664F-436D-8C0E-C5DE-ADF7B6C3F8FD}"/>
              </a:ext>
            </a:extLst>
          </p:cNvPr>
          <p:cNvSpPr/>
          <p:nvPr/>
        </p:nvSpPr>
        <p:spPr>
          <a:xfrm>
            <a:off x="8275320" y="274068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595FF687-6873-DF15-8873-518B7942207D}"/>
              </a:ext>
            </a:extLst>
          </p:cNvPr>
          <p:cNvSpPr/>
          <p:nvPr/>
        </p:nvSpPr>
        <p:spPr>
          <a:xfrm>
            <a:off x="8646160" y="274068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88CC00E-2BB7-FBBC-7D7A-3FD79EA90005}"/>
              </a:ext>
            </a:extLst>
          </p:cNvPr>
          <p:cNvSpPr/>
          <p:nvPr/>
        </p:nvSpPr>
        <p:spPr>
          <a:xfrm>
            <a:off x="9011920" y="2740686"/>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43428046-BE73-BD58-216E-EC8A54339C5D}"/>
              </a:ext>
            </a:extLst>
          </p:cNvPr>
          <p:cNvSpPr/>
          <p:nvPr/>
        </p:nvSpPr>
        <p:spPr>
          <a:xfrm>
            <a:off x="9377680" y="2743200"/>
            <a:ext cx="284480" cy="266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906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5FC1-A342-806A-989E-DCED24FE9559}"/>
              </a:ext>
            </a:extLst>
          </p:cNvPr>
          <p:cNvSpPr>
            <a:spLocks noGrp="1"/>
          </p:cNvSpPr>
          <p:nvPr>
            <p:ph type="title"/>
          </p:nvPr>
        </p:nvSpPr>
        <p:spPr/>
        <p:txBody>
          <a:bodyPr/>
          <a:lstStyle/>
          <a:p>
            <a:pPr algn="ctr"/>
            <a:r>
              <a:rPr lang="en-GB" dirty="0">
                <a:solidFill>
                  <a:srgbClr val="00B050"/>
                </a:solidFill>
                <a:latin typeface="Annes Font" panose="020F0502000000000000" pitchFamily="34" charset="0"/>
                <a:cs typeface="Arial" panose="020B0604020202020204" pitchFamily="34" charset="0"/>
              </a:rPr>
              <a:t>Word Problems</a:t>
            </a:r>
          </a:p>
        </p:txBody>
      </p:sp>
      <p:sp>
        <p:nvSpPr>
          <p:cNvPr id="3" name="Content Placeholder 2">
            <a:extLst>
              <a:ext uri="{FF2B5EF4-FFF2-40B4-BE49-F238E27FC236}">
                <a16:creationId xmlns:a16="http://schemas.microsoft.com/office/drawing/2014/main" id="{2728EC4B-A28F-7D95-3BC7-9B217F3E7483}"/>
              </a:ext>
            </a:extLst>
          </p:cNvPr>
          <p:cNvSpPr>
            <a:spLocks noGrp="1"/>
          </p:cNvSpPr>
          <p:nvPr>
            <p:ph idx="1"/>
          </p:nvPr>
        </p:nvSpPr>
        <p:spPr>
          <a:xfrm>
            <a:off x="731520" y="1643406"/>
            <a:ext cx="10779760" cy="4572000"/>
          </a:xfrm>
        </p:spPr>
        <p:txBody>
          <a:bodyPr>
            <a:normAutofit/>
          </a:bodyPr>
          <a:lstStyle/>
          <a:p>
            <a:r>
              <a:rPr lang="en-GB" b="1" dirty="0">
                <a:solidFill>
                  <a:srgbClr val="002060"/>
                </a:solidFill>
                <a:latin typeface="Annes Font" panose="020F0502000000000000" pitchFamily="34" charset="0"/>
                <a:cs typeface="Arial" panose="020B0604020202020204" pitchFamily="34" charset="0"/>
              </a:rPr>
              <a:t>How to help</a:t>
            </a:r>
          </a:p>
          <a:p>
            <a:pPr>
              <a:buFontTx/>
              <a:buChar char="-"/>
            </a:pPr>
            <a:r>
              <a:rPr lang="en-GB" dirty="0">
                <a:solidFill>
                  <a:srgbClr val="7030A0"/>
                </a:solidFill>
                <a:latin typeface="Annes Font" panose="020F0502000000000000" pitchFamily="34" charset="0"/>
                <a:cs typeface="Arial" panose="020B0604020202020204" pitchFamily="34" charset="0"/>
              </a:rPr>
              <a:t>Start with familiar ‘fun’ topics</a:t>
            </a:r>
          </a:p>
          <a:p>
            <a:pPr>
              <a:buFontTx/>
              <a:buChar char="-"/>
            </a:pPr>
            <a:r>
              <a:rPr lang="en-GB" dirty="0">
                <a:solidFill>
                  <a:srgbClr val="002060"/>
                </a:solidFill>
                <a:latin typeface="Annes Font" panose="020F0502000000000000" pitchFamily="34" charset="0"/>
                <a:cs typeface="Arial" panose="020B0604020202020204" pitchFamily="34" charset="0"/>
              </a:rPr>
              <a:t>Use small numbers (initially)</a:t>
            </a:r>
          </a:p>
          <a:p>
            <a:pPr>
              <a:buFontTx/>
              <a:buChar char="-"/>
            </a:pPr>
            <a:r>
              <a:rPr lang="en-GB" dirty="0">
                <a:solidFill>
                  <a:srgbClr val="7030A0"/>
                </a:solidFill>
                <a:latin typeface="Annes Font" panose="020F0502000000000000" pitchFamily="34" charset="0"/>
                <a:cs typeface="Arial" panose="020B0604020202020204" pitchFamily="34" charset="0"/>
              </a:rPr>
              <a:t>Verbalise the problem and encourage diagrams to reflect it</a:t>
            </a:r>
          </a:p>
          <a:p>
            <a:pPr>
              <a:buFontTx/>
              <a:buChar char="-"/>
            </a:pPr>
            <a:r>
              <a:rPr lang="en-GB" dirty="0">
                <a:solidFill>
                  <a:srgbClr val="002060"/>
                </a:solidFill>
                <a:latin typeface="Annes Font" panose="020F0502000000000000" pitchFamily="34" charset="0"/>
                <a:cs typeface="Arial" panose="020B0604020202020204" pitchFamily="34" charset="0"/>
              </a:rPr>
              <a:t>Use highlighters to identify key terms and parts of the question</a:t>
            </a:r>
          </a:p>
          <a:p>
            <a:pPr>
              <a:buFontTx/>
              <a:buChar char="-"/>
            </a:pPr>
            <a:r>
              <a:rPr lang="en-GB" dirty="0">
                <a:solidFill>
                  <a:srgbClr val="7030A0"/>
                </a:solidFill>
                <a:latin typeface="Annes Font" panose="020F0502000000000000" pitchFamily="34" charset="0"/>
                <a:cs typeface="Arial" panose="020B0604020202020204" pitchFamily="34" charset="0"/>
              </a:rPr>
              <a:t>Use concrete materials to show relationship</a:t>
            </a:r>
          </a:p>
          <a:p>
            <a:pPr>
              <a:buFontTx/>
              <a:buChar char="-"/>
            </a:pPr>
            <a:r>
              <a:rPr lang="en-GB" dirty="0">
                <a:solidFill>
                  <a:srgbClr val="002060"/>
                </a:solidFill>
                <a:latin typeface="Annes Font" panose="020F0502000000000000" pitchFamily="34" charset="0"/>
                <a:cs typeface="Arial" panose="020B0604020202020204" pitchFamily="34" charset="0"/>
              </a:rPr>
              <a:t>Simple language</a:t>
            </a:r>
          </a:p>
          <a:p>
            <a:pPr>
              <a:buFontTx/>
              <a:buChar char="-"/>
            </a:pPr>
            <a:r>
              <a:rPr lang="en-GB" b="1" dirty="0">
                <a:solidFill>
                  <a:srgbClr val="7030A0"/>
                </a:solidFill>
                <a:latin typeface="Annes Font" panose="020F0502000000000000" pitchFamily="34" charset="0"/>
                <a:cs typeface="Arial" panose="020B0604020202020204" pitchFamily="34" charset="0"/>
              </a:rPr>
              <a:t>For example</a:t>
            </a:r>
          </a:p>
          <a:p>
            <a:pPr>
              <a:buFontTx/>
              <a:buChar char="-"/>
            </a:pPr>
            <a:r>
              <a:rPr lang="en-GB" dirty="0">
                <a:solidFill>
                  <a:srgbClr val="0070C0"/>
                </a:solidFill>
                <a:latin typeface="Annes Font" panose="020F0502000000000000" pitchFamily="34" charset="0"/>
                <a:cs typeface="Arial" panose="020B0604020202020204" pitchFamily="34" charset="0"/>
              </a:rPr>
              <a:t>Bob has 3 sweets. Sam also has some sweets. Sam and Bob have 9 sweets altogether. How many sweets does Sam have?</a:t>
            </a:r>
          </a:p>
          <a:p>
            <a:pPr>
              <a:buFontTx/>
              <a:buChar char="-"/>
            </a:pPr>
            <a:r>
              <a:rPr lang="en-GB" dirty="0">
                <a:solidFill>
                  <a:srgbClr val="7030A0"/>
                </a:solidFill>
                <a:latin typeface="Annes Font" panose="020F0502000000000000" pitchFamily="34" charset="0"/>
                <a:cs typeface="Arial" panose="020B0604020202020204" pitchFamily="34" charset="0"/>
              </a:rPr>
              <a:t>Much better as…There are 9 sweets. 3 of them belong to Bob. The rest belong to Sam. How many sweets does Sam have?</a:t>
            </a:r>
          </a:p>
        </p:txBody>
      </p:sp>
    </p:spTree>
    <p:extLst>
      <p:ext uri="{BB962C8B-B14F-4D97-AF65-F5344CB8AC3E}">
        <p14:creationId xmlns:p14="http://schemas.microsoft.com/office/powerpoint/2010/main" val="244523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7D21-4229-6C92-56CE-70E5913E86E0}"/>
              </a:ext>
            </a:extLst>
          </p:cNvPr>
          <p:cNvSpPr>
            <a:spLocks noGrp="1"/>
          </p:cNvSpPr>
          <p:nvPr>
            <p:ph type="title"/>
          </p:nvPr>
        </p:nvSpPr>
        <p:spPr>
          <a:xfrm>
            <a:off x="568960" y="642594"/>
            <a:ext cx="10058400" cy="1371600"/>
          </a:xfrm>
        </p:spPr>
        <p:txBody>
          <a:bodyPr>
            <a:normAutofit fontScale="90000"/>
          </a:bodyPr>
          <a:lstStyle/>
          <a:p>
            <a:pPr algn="ctr"/>
            <a:r>
              <a:rPr lang="en-GB" u="sng" dirty="0">
                <a:solidFill>
                  <a:srgbClr val="0070C0"/>
                </a:solidFill>
                <a:latin typeface="Annes Font" panose="020F0502000000000000" pitchFamily="34" charset="0"/>
              </a:rPr>
              <a:t>Characteristics of students with poor memory</a:t>
            </a:r>
          </a:p>
        </p:txBody>
      </p:sp>
      <p:sp>
        <p:nvSpPr>
          <p:cNvPr id="3" name="TextBox 2">
            <a:extLst>
              <a:ext uri="{FF2B5EF4-FFF2-40B4-BE49-F238E27FC236}">
                <a16:creationId xmlns:a16="http://schemas.microsoft.com/office/drawing/2014/main" id="{F9D39831-72E8-CF0B-5394-33CB952345B3}"/>
              </a:ext>
            </a:extLst>
          </p:cNvPr>
          <p:cNvSpPr txBox="1"/>
          <p:nvPr/>
        </p:nvSpPr>
        <p:spPr>
          <a:xfrm>
            <a:off x="345440" y="2014194"/>
            <a:ext cx="11358880" cy="5139869"/>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rgbClr val="7030A0"/>
                </a:solidFill>
                <a:latin typeface="Annes Font" panose="020F0502000000000000" pitchFamily="34" charset="0"/>
              </a:rPr>
              <a:t>May be well-adjusted socially but…</a:t>
            </a:r>
          </a:p>
          <a:p>
            <a:pPr marL="457200" indent="-457200">
              <a:buFont typeface="Arial" panose="020B0604020202020204" pitchFamily="34" charset="0"/>
              <a:buChar char="•"/>
            </a:pPr>
            <a:r>
              <a:rPr lang="en-GB" sz="2400" dirty="0">
                <a:solidFill>
                  <a:srgbClr val="0070C0"/>
                </a:solidFill>
                <a:latin typeface="Annes Font" panose="020F0502000000000000" pitchFamily="34" charset="0"/>
              </a:rPr>
              <a:t>Make poor academic progress even after literacy and numeracy interventions.</a:t>
            </a:r>
          </a:p>
          <a:p>
            <a:pPr marL="457200" indent="-457200">
              <a:buFont typeface="Arial" panose="020B0604020202020204" pitchFamily="34" charset="0"/>
              <a:buChar char="•"/>
            </a:pPr>
            <a:r>
              <a:rPr lang="en-GB" sz="2400" dirty="0">
                <a:solidFill>
                  <a:srgbClr val="7030A0"/>
                </a:solidFill>
                <a:latin typeface="Annes Font" panose="020F0502000000000000" pitchFamily="34" charset="0"/>
              </a:rPr>
              <a:t>Fail to progress in building vocabulary knowledge and find mental maths extremely difficult.</a:t>
            </a:r>
          </a:p>
          <a:p>
            <a:pPr marL="457200" indent="-457200">
              <a:buFont typeface="Arial" panose="020B0604020202020204" pitchFamily="34" charset="0"/>
              <a:buChar char="•"/>
            </a:pPr>
            <a:r>
              <a:rPr lang="en-GB" sz="2400" dirty="0">
                <a:solidFill>
                  <a:srgbClr val="0070C0"/>
                </a:solidFill>
                <a:latin typeface="Annes Font" panose="020F0502000000000000" pitchFamily="34" charset="0"/>
              </a:rPr>
              <a:t>Reserved in group activities: rarely volunteering answers and sometimes not answering direct questions.</a:t>
            </a:r>
          </a:p>
          <a:p>
            <a:pPr marL="457200" indent="-457200">
              <a:buFont typeface="Arial" panose="020B0604020202020204" pitchFamily="34" charset="0"/>
              <a:buChar char="•"/>
            </a:pPr>
            <a:r>
              <a:rPr lang="en-GB" sz="2400" dirty="0">
                <a:solidFill>
                  <a:srgbClr val="7030A0"/>
                </a:solidFill>
                <a:latin typeface="Annes Font" panose="020F0502000000000000" pitchFamily="34" charset="0"/>
              </a:rPr>
              <a:t>Behave as though they have not paid attention. e.g., forgetting part or all of instructions or messages, or not seeing tasks through to completion.</a:t>
            </a:r>
          </a:p>
          <a:p>
            <a:pPr marL="457200" indent="-457200">
              <a:buFont typeface="Arial" panose="020B0604020202020204" pitchFamily="34" charset="0"/>
              <a:buChar char="•"/>
            </a:pPr>
            <a:r>
              <a:rPr lang="en-GB" sz="2400" dirty="0">
                <a:solidFill>
                  <a:srgbClr val="0070C0"/>
                </a:solidFill>
                <a:latin typeface="Annes Font" panose="020F0502000000000000" pitchFamily="34" charset="0"/>
              </a:rPr>
              <a:t>Frequently lose their place, leave out crucial details, repeat info, make many errors.</a:t>
            </a:r>
          </a:p>
          <a:p>
            <a:pPr marL="457200" indent="-457200">
              <a:buFont typeface="Arial" panose="020B0604020202020204" pitchFamily="34" charset="0"/>
              <a:buChar char="•"/>
            </a:pPr>
            <a:r>
              <a:rPr lang="en-GB" sz="2400" dirty="0">
                <a:solidFill>
                  <a:srgbClr val="7030A0"/>
                </a:solidFill>
                <a:latin typeface="Annes Font" panose="020F0502000000000000" pitchFamily="34" charset="0"/>
              </a:rPr>
              <a:t>Are considered to have short attention spans and also to be easily distracted. Often mis-labelled as having ADHD.</a:t>
            </a:r>
          </a:p>
          <a:p>
            <a:pPr marL="457200" indent="-457200">
              <a:buFont typeface="Arial" panose="020B0604020202020204" pitchFamily="34" charset="0"/>
              <a:buChar char="•"/>
            </a:pPr>
            <a:endParaRPr lang="en-GB" sz="3200"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199497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97DA-9712-A3DB-CB92-B9841B2BC76B}"/>
              </a:ext>
            </a:extLst>
          </p:cNvPr>
          <p:cNvSpPr>
            <a:spLocks noGrp="1"/>
          </p:cNvSpPr>
          <p:nvPr>
            <p:ph type="title"/>
          </p:nvPr>
        </p:nvSpPr>
        <p:spPr/>
        <p:txBody>
          <a:bodyPr/>
          <a:lstStyle/>
          <a:p>
            <a:pPr algn="ctr"/>
            <a:r>
              <a:rPr lang="en-GB" dirty="0">
                <a:solidFill>
                  <a:srgbClr val="002060"/>
                </a:solidFill>
                <a:latin typeface="Annes Font" panose="020F0502000000000000" pitchFamily="34" charset="0"/>
                <a:cs typeface="Arial" panose="020B0604020202020204" pitchFamily="34" charset="0"/>
              </a:rPr>
              <a:t>Memory</a:t>
            </a:r>
          </a:p>
        </p:txBody>
      </p:sp>
      <p:sp>
        <p:nvSpPr>
          <p:cNvPr id="3" name="Content Placeholder 2">
            <a:extLst>
              <a:ext uri="{FF2B5EF4-FFF2-40B4-BE49-F238E27FC236}">
                <a16:creationId xmlns:a16="http://schemas.microsoft.com/office/drawing/2014/main" id="{C7B996C9-8B1D-8A4C-1C12-58D2D6C85E60}"/>
              </a:ext>
            </a:extLst>
          </p:cNvPr>
          <p:cNvSpPr>
            <a:spLocks noGrp="1"/>
          </p:cNvSpPr>
          <p:nvPr>
            <p:ph idx="1"/>
          </p:nvPr>
        </p:nvSpPr>
        <p:spPr>
          <a:xfrm>
            <a:off x="1066800" y="1717040"/>
            <a:ext cx="10058400" cy="4663440"/>
          </a:xfrm>
        </p:spPr>
        <p:txBody>
          <a:bodyPr>
            <a:noAutofit/>
          </a:bodyPr>
          <a:lstStyle/>
          <a:p>
            <a:r>
              <a:rPr lang="en-GB" sz="3200" dirty="0">
                <a:solidFill>
                  <a:srgbClr val="7030A0"/>
                </a:solidFill>
                <a:latin typeface="Annes Font" panose="020F0502000000000000" pitchFamily="34" charset="0"/>
                <a:cs typeface="Arial" panose="020B0604020202020204" pitchFamily="34" charset="0"/>
              </a:rPr>
              <a:t>Remembering or retrieving facts – </a:t>
            </a:r>
            <a:r>
              <a:rPr lang="en-GB" sz="3200" dirty="0">
                <a:solidFill>
                  <a:srgbClr val="0070C0"/>
                </a:solidFill>
                <a:latin typeface="Annes Font" panose="020F0502000000000000" pitchFamily="34" charset="0"/>
                <a:cs typeface="Arial" panose="020B0604020202020204" pitchFamily="34" charset="0"/>
              </a:rPr>
              <a:t>use flow charts</a:t>
            </a:r>
          </a:p>
          <a:p>
            <a:r>
              <a:rPr lang="en-GB" sz="3200" dirty="0">
                <a:solidFill>
                  <a:srgbClr val="7030A0"/>
                </a:solidFill>
                <a:latin typeface="Annes Font" panose="020F0502000000000000" pitchFamily="34" charset="0"/>
                <a:cs typeface="Arial" panose="020B0604020202020204" pitchFamily="34" charset="0"/>
              </a:rPr>
              <a:t>Understanding terminology – </a:t>
            </a:r>
            <a:r>
              <a:rPr lang="en-GB" sz="3200" dirty="0">
                <a:solidFill>
                  <a:srgbClr val="0070C0"/>
                </a:solidFill>
                <a:latin typeface="Annes Font" panose="020F0502000000000000" pitchFamily="34" charset="0"/>
                <a:cs typeface="Arial" panose="020B0604020202020204" pitchFamily="34" charset="0"/>
              </a:rPr>
              <a:t>use repetition</a:t>
            </a:r>
          </a:p>
          <a:p>
            <a:r>
              <a:rPr lang="en-GB" sz="3200" dirty="0">
                <a:solidFill>
                  <a:srgbClr val="7030A0"/>
                </a:solidFill>
                <a:latin typeface="Annes Font" panose="020F0502000000000000" pitchFamily="34" charset="0"/>
                <a:cs typeface="Arial" panose="020B0604020202020204" pitchFamily="34" charset="0"/>
              </a:rPr>
              <a:t>Understanding word problems – </a:t>
            </a:r>
            <a:r>
              <a:rPr lang="en-GB" sz="3200" dirty="0">
                <a:solidFill>
                  <a:srgbClr val="0070C0"/>
                </a:solidFill>
                <a:latin typeface="Annes Font" panose="020F0502000000000000" pitchFamily="34" charset="0"/>
                <a:cs typeface="Arial" panose="020B0604020202020204" pitchFamily="34" charset="0"/>
              </a:rPr>
              <a:t>use visuals and manipulatives</a:t>
            </a:r>
          </a:p>
          <a:p>
            <a:r>
              <a:rPr lang="en-GB" sz="3200" dirty="0">
                <a:solidFill>
                  <a:srgbClr val="7030A0"/>
                </a:solidFill>
                <a:latin typeface="Annes Font" panose="020F0502000000000000" pitchFamily="34" charset="0"/>
                <a:cs typeface="Arial" panose="020B0604020202020204" pitchFamily="34" charset="0"/>
              </a:rPr>
              <a:t>Performing mental calculations – </a:t>
            </a:r>
            <a:r>
              <a:rPr lang="en-GB" sz="3200" dirty="0">
                <a:solidFill>
                  <a:srgbClr val="0070C0"/>
                </a:solidFill>
                <a:latin typeface="Annes Font" panose="020F0502000000000000" pitchFamily="34" charset="0"/>
                <a:cs typeface="Arial" panose="020B0604020202020204" pitchFamily="34" charset="0"/>
              </a:rPr>
              <a:t>use diagrams/tables</a:t>
            </a:r>
          </a:p>
          <a:p>
            <a:r>
              <a:rPr lang="en-GB" sz="3200" dirty="0">
                <a:solidFill>
                  <a:srgbClr val="7030A0"/>
                </a:solidFill>
                <a:latin typeface="Annes Font" panose="020F0502000000000000" pitchFamily="34" charset="0"/>
                <a:cs typeface="Arial" panose="020B0604020202020204" pitchFamily="34" charset="0"/>
              </a:rPr>
              <a:t>Carrying out and remembering procedures – </a:t>
            </a:r>
            <a:r>
              <a:rPr lang="en-GB" sz="3200" dirty="0">
                <a:solidFill>
                  <a:srgbClr val="0070C0"/>
                </a:solidFill>
                <a:latin typeface="Annes Font" panose="020F0502000000000000" pitchFamily="34" charset="0"/>
                <a:cs typeface="Arial" panose="020B0604020202020204" pitchFamily="34" charset="0"/>
              </a:rPr>
              <a:t>memory cards</a:t>
            </a:r>
          </a:p>
          <a:p>
            <a:r>
              <a:rPr lang="en-GB" sz="3200" dirty="0">
                <a:solidFill>
                  <a:srgbClr val="7030A0"/>
                </a:solidFill>
                <a:latin typeface="Annes Font" panose="020F0502000000000000" pitchFamily="34" charset="0"/>
                <a:cs typeface="Arial" panose="020B0604020202020204" pitchFamily="34" charset="0"/>
              </a:rPr>
              <a:t>Keeping track of problems solving – </a:t>
            </a:r>
            <a:r>
              <a:rPr lang="en-GB" sz="3200" dirty="0">
                <a:solidFill>
                  <a:srgbClr val="0070C0"/>
                </a:solidFill>
                <a:latin typeface="Annes Font" panose="020F0502000000000000" pitchFamily="34" charset="0"/>
                <a:cs typeface="Arial" panose="020B0604020202020204" pitchFamily="34" charset="0"/>
              </a:rPr>
              <a:t>use</a:t>
            </a:r>
            <a:r>
              <a:rPr lang="en-GB" sz="3200" dirty="0">
                <a:solidFill>
                  <a:srgbClr val="7030A0"/>
                </a:solidFill>
                <a:latin typeface="Annes Font" panose="020F0502000000000000" pitchFamily="34" charset="0"/>
                <a:cs typeface="Arial" panose="020B0604020202020204" pitchFamily="34" charset="0"/>
              </a:rPr>
              <a:t> </a:t>
            </a:r>
            <a:r>
              <a:rPr lang="en-GB" sz="3200" dirty="0">
                <a:solidFill>
                  <a:srgbClr val="0070C0"/>
                </a:solidFill>
                <a:latin typeface="Annes Font" panose="020F0502000000000000" pitchFamily="34" charset="0"/>
                <a:cs typeface="Arial" panose="020B0604020202020204" pitchFamily="34" charset="0"/>
              </a:rPr>
              <a:t>visuals</a:t>
            </a:r>
            <a:endParaRPr lang="en-GB" sz="3200" dirty="0">
              <a:solidFill>
                <a:srgbClr val="7030A0"/>
              </a:solidFill>
              <a:latin typeface="Annes Font" panose="020F0502000000000000" pitchFamily="34" charset="0"/>
              <a:cs typeface="Arial" panose="020B0604020202020204" pitchFamily="34" charset="0"/>
            </a:endParaRPr>
          </a:p>
        </p:txBody>
      </p:sp>
    </p:spTree>
    <p:extLst>
      <p:ext uri="{BB962C8B-B14F-4D97-AF65-F5344CB8AC3E}">
        <p14:creationId xmlns:p14="http://schemas.microsoft.com/office/powerpoint/2010/main" val="208630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1289-A84E-4C41-9086-A2798ABBB070}"/>
              </a:ext>
            </a:extLst>
          </p:cNvPr>
          <p:cNvSpPr>
            <a:spLocks noGrp="1"/>
          </p:cNvSpPr>
          <p:nvPr>
            <p:ph type="title"/>
          </p:nvPr>
        </p:nvSpPr>
        <p:spPr/>
        <p:txBody>
          <a:bodyPr/>
          <a:lstStyle/>
          <a:p>
            <a:pPr algn="ctr"/>
            <a:r>
              <a:rPr lang="en-US" dirty="0">
                <a:solidFill>
                  <a:srgbClr val="7030A0"/>
                </a:solidFill>
                <a:latin typeface="Annes Font" panose="020F0502000000000000" pitchFamily="34" charset="0"/>
              </a:rPr>
              <a:t>Memory</a:t>
            </a:r>
            <a:endParaRPr lang="en-GB" dirty="0">
              <a:solidFill>
                <a:srgbClr val="7030A0"/>
              </a:solidFill>
              <a:latin typeface="Annes Font" panose="020F0502000000000000" pitchFamily="34" charset="0"/>
            </a:endParaRPr>
          </a:p>
        </p:txBody>
      </p:sp>
      <p:sp>
        <p:nvSpPr>
          <p:cNvPr id="3" name="Content Placeholder 2">
            <a:extLst>
              <a:ext uri="{FF2B5EF4-FFF2-40B4-BE49-F238E27FC236}">
                <a16:creationId xmlns:a16="http://schemas.microsoft.com/office/drawing/2014/main" id="{8E7B8514-F417-43B3-B4D6-B13EF182E217}"/>
              </a:ext>
            </a:extLst>
          </p:cNvPr>
          <p:cNvSpPr>
            <a:spLocks noGrp="1"/>
          </p:cNvSpPr>
          <p:nvPr>
            <p:ph idx="1"/>
          </p:nvPr>
        </p:nvSpPr>
        <p:spPr>
          <a:xfrm>
            <a:off x="833120" y="1676400"/>
            <a:ext cx="10739120" cy="3931920"/>
          </a:xfrm>
        </p:spPr>
        <p:txBody>
          <a:bodyPr>
            <a:normAutofit fontScale="85000" lnSpcReduction="10000"/>
          </a:bodyPr>
          <a:lstStyle/>
          <a:p>
            <a:r>
              <a:rPr lang="en-US" sz="3200" dirty="0">
                <a:solidFill>
                  <a:srgbClr val="002060"/>
                </a:solidFill>
                <a:latin typeface="Annes Font" panose="020F0502000000000000" pitchFamily="34" charset="0"/>
              </a:rPr>
              <a:t>If there are memory problems the following may be difficult:</a:t>
            </a:r>
          </a:p>
          <a:p>
            <a:r>
              <a:rPr lang="en-US" sz="3200" dirty="0">
                <a:solidFill>
                  <a:srgbClr val="0070C0"/>
                </a:solidFill>
                <a:latin typeface="Annes Font" panose="020F0502000000000000" pitchFamily="34" charset="0"/>
              </a:rPr>
              <a:t>Copying from the board (especially if you are still talking to them)</a:t>
            </a:r>
          </a:p>
          <a:p>
            <a:r>
              <a:rPr lang="en-US" sz="3200" dirty="0">
                <a:solidFill>
                  <a:srgbClr val="7030A0"/>
                </a:solidFill>
                <a:latin typeface="Annes Font" panose="020F0502000000000000" pitchFamily="34" charset="0"/>
              </a:rPr>
              <a:t>Having the correct equipment</a:t>
            </a:r>
          </a:p>
          <a:p>
            <a:r>
              <a:rPr lang="en-US" sz="3200" dirty="0">
                <a:solidFill>
                  <a:srgbClr val="0070C0"/>
                </a:solidFill>
                <a:latin typeface="Annes Font" panose="020F0502000000000000" pitchFamily="34" charset="0"/>
              </a:rPr>
              <a:t>Remembering facts/formulae</a:t>
            </a:r>
          </a:p>
          <a:p>
            <a:r>
              <a:rPr lang="en-US" sz="3200" dirty="0">
                <a:solidFill>
                  <a:srgbClr val="7030A0"/>
                </a:solidFill>
                <a:latin typeface="Annes Font" panose="020F0502000000000000" pitchFamily="34" charset="0"/>
              </a:rPr>
              <a:t>Remembering instructions/messages</a:t>
            </a:r>
          </a:p>
          <a:p>
            <a:r>
              <a:rPr lang="en-US" sz="3200" dirty="0">
                <a:solidFill>
                  <a:srgbClr val="0070C0"/>
                </a:solidFill>
                <a:latin typeface="Annes Font" panose="020F0502000000000000" pitchFamily="34" charset="0"/>
              </a:rPr>
              <a:t>Making notes/ taking dictation</a:t>
            </a:r>
          </a:p>
          <a:p>
            <a:r>
              <a:rPr lang="en-US" sz="3200" dirty="0">
                <a:solidFill>
                  <a:srgbClr val="7030A0"/>
                </a:solidFill>
                <a:latin typeface="Annes Font" panose="020F0502000000000000" pitchFamily="34" charset="0"/>
              </a:rPr>
              <a:t>Times tables</a:t>
            </a:r>
          </a:p>
          <a:p>
            <a:r>
              <a:rPr lang="en-US" sz="3200" dirty="0">
                <a:solidFill>
                  <a:srgbClr val="0070C0"/>
                </a:solidFill>
                <a:latin typeface="Annes Font" panose="020F0502000000000000" pitchFamily="34" charset="0"/>
              </a:rPr>
              <a:t>Messy word environment</a:t>
            </a:r>
          </a:p>
          <a:p>
            <a:endParaRPr lang="en-GB" dirty="0"/>
          </a:p>
        </p:txBody>
      </p:sp>
      <p:pic>
        <p:nvPicPr>
          <p:cNvPr id="4098" name="Picture 2" descr="Image result for Auditory Image">
            <a:extLst>
              <a:ext uri="{FF2B5EF4-FFF2-40B4-BE49-F238E27FC236}">
                <a16:creationId xmlns:a16="http://schemas.microsoft.com/office/drawing/2014/main" id="{5CFFC48E-CAD6-462F-894E-5B3D1566F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455" y="2681605"/>
            <a:ext cx="37814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3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processing speed image">
            <a:extLst>
              <a:ext uri="{FF2B5EF4-FFF2-40B4-BE49-F238E27FC236}">
                <a16:creationId xmlns:a16="http://schemas.microsoft.com/office/drawing/2014/main" id="{8511BB20-43CB-4951-B84D-AE841DDDC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20" r="36193" b="1"/>
          <a:stretch/>
        </p:blipFill>
        <p:spPr bwMode="auto">
          <a:xfrm>
            <a:off x="190846" y="237744"/>
            <a:ext cx="4040033" cy="6382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3730DB-F41D-4E69-B926-AB78A8CCD393}"/>
              </a:ext>
            </a:extLst>
          </p:cNvPr>
          <p:cNvSpPr>
            <a:spLocks noGrp="1"/>
          </p:cNvSpPr>
          <p:nvPr>
            <p:ph type="title"/>
          </p:nvPr>
        </p:nvSpPr>
        <p:spPr>
          <a:xfrm>
            <a:off x="4965192" y="642593"/>
            <a:ext cx="6280826" cy="1746504"/>
          </a:xfrm>
        </p:spPr>
        <p:txBody>
          <a:bodyPr>
            <a:normAutofit/>
          </a:bodyPr>
          <a:lstStyle/>
          <a:p>
            <a:r>
              <a:rPr lang="en-US" u="sng" dirty="0">
                <a:solidFill>
                  <a:srgbClr val="7030A0"/>
                </a:solidFill>
                <a:latin typeface="Annes Font" panose="020F0502000000000000" pitchFamily="34" charset="0"/>
              </a:rPr>
              <a:t>Processing Speed</a:t>
            </a:r>
            <a:endParaRPr lang="en-GB" u="sng" dirty="0">
              <a:solidFill>
                <a:srgbClr val="7030A0"/>
              </a:solidFill>
              <a:latin typeface="Annes Font" panose="020F0502000000000000" pitchFamily="34" charset="0"/>
            </a:endParaRPr>
          </a:p>
        </p:txBody>
      </p:sp>
      <p:sp>
        <p:nvSpPr>
          <p:cNvPr id="3" name="Content Placeholder 2">
            <a:extLst>
              <a:ext uri="{FF2B5EF4-FFF2-40B4-BE49-F238E27FC236}">
                <a16:creationId xmlns:a16="http://schemas.microsoft.com/office/drawing/2014/main" id="{C4195AC7-159D-4D0A-93EF-E0D81CDA65ED}"/>
              </a:ext>
            </a:extLst>
          </p:cNvPr>
          <p:cNvSpPr>
            <a:spLocks noGrp="1"/>
          </p:cNvSpPr>
          <p:nvPr>
            <p:ph idx="1"/>
          </p:nvPr>
        </p:nvSpPr>
        <p:spPr>
          <a:xfrm>
            <a:off x="4389120" y="1940560"/>
            <a:ext cx="7396480" cy="4480560"/>
          </a:xfrm>
        </p:spPr>
        <p:txBody>
          <a:bodyPr>
            <a:noAutofit/>
          </a:bodyPr>
          <a:lstStyle/>
          <a:p>
            <a:r>
              <a:rPr lang="en-US" sz="2800" dirty="0">
                <a:solidFill>
                  <a:srgbClr val="002060"/>
                </a:solidFill>
                <a:latin typeface="Annes Font" panose="020F0502000000000000" pitchFamily="34" charset="0"/>
              </a:rPr>
              <a:t>Retrieving information at speed – times tables, mental arithmetic.</a:t>
            </a:r>
          </a:p>
          <a:p>
            <a:r>
              <a:rPr lang="en-US" sz="2800" dirty="0">
                <a:solidFill>
                  <a:srgbClr val="7030A0"/>
                </a:solidFill>
                <a:latin typeface="Annes Font" panose="020F0502000000000000" pitchFamily="34" charset="0"/>
              </a:rPr>
              <a:t>Labelling – shape</a:t>
            </a:r>
          </a:p>
          <a:p>
            <a:r>
              <a:rPr lang="en-US" sz="2800" dirty="0">
                <a:solidFill>
                  <a:srgbClr val="002060"/>
                </a:solidFill>
                <a:latin typeface="Annes Font" panose="020F0502000000000000" pitchFamily="34" charset="0"/>
              </a:rPr>
              <a:t>Word finding – not being able to find the right word at the right time.</a:t>
            </a:r>
          </a:p>
          <a:p>
            <a:r>
              <a:rPr lang="en-US" sz="2800" dirty="0">
                <a:solidFill>
                  <a:srgbClr val="7030A0"/>
                </a:solidFill>
                <a:latin typeface="Annes Font" panose="020F0502000000000000" pitchFamily="34" charset="0"/>
              </a:rPr>
              <a:t>Following instructions at the beginning of a lesson, reading a multi-step word problem.</a:t>
            </a:r>
          </a:p>
          <a:p>
            <a:r>
              <a:rPr lang="en-US" sz="2800" dirty="0">
                <a:solidFill>
                  <a:srgbClr val="002060"/>
                </a:solidFill>
                <a:latin typeface="Annes Font" panose="020F0502000000000000" pitchFamily="34" charset="0"/>
              </a:rPr>
              <a:t>Completing work in a time limit</a:t>
            </a:r>
          </a:p>
          <a:p>
            <a:r>
              <a:rPr lang="en-US" sz="2800" dirty="0">
                <a:solidFill>
                  <a:srgbClr val="7030A0"/>
                </a:solidFill>
                <a:latin typeface="Annes Font" panose="020F0502000000000000" pitchFamily="34" charset="0"/>
              </a:rPr>
              <a:t>Tests!</a:t>
            </a:r>
            <a:endParaRPr lang="en-GB" sz="2800"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235779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846E2-AF82-4519-B85A-54DF749AB664}"/>
              </a:ext>
            </a:extLst>
          </p:cNvPr>
          <p:cNvSpPr>
            <a:spLocks noGrp="1"/>
          </p:cNvSpPr>
          <p:nvPr>
            <p:ph idx="1"/>
          </p:nvPr>
        </p:nvSpPr>
        <p:spPr>
          <a:xfrm>
            <a:off x="279400" y="284480"/>
            <a:ext cx="10515600" cy="5912803"/>
          </a:xfrm>
        </p:spPr>
        <p:txBody>
          <a:bodyPr>
            <a:normAutofit/>
          </a:bodyPr>
          <a:lstStyle/>
          <a:p>
            <a:pPr marL="0" indent="0" algn="ctr">
              <a:buNone/>
            </a:pPr>
            <a:r>
              <a:rPr lang="en-GB" sz="3600" u="sng" dirty="0">
                <a:solidFill>
                  <a:srgbClr val="7030A0"/>
                </a:solidFill>
                <a:latin typeface="Annes Font" panose="020F0502000000000000" pitchFamily="34" charset="0"/>
              </a:rPr>
              <a:t>Times tables</a:t>
            </a:r>
          </a:p>
          <a:p>
            <a:pPr marL="0" indent="0">
              <a:buNone/>
            </a:pPr>
            <a:r>
              <a:rPr lang="en-GB" sz="3600" dirty="0">
                <a:solidFill>
                  <a:srgbClr val="0070C0"/>
                </a:solidFill>
                <a:latin typeface="Annes Font" panose="020F0502000000000000" pitchFamily="34" charset="0"/>
              </a:rPr>
              <a:t>Online programmes such as Hit the Button or TT Rockstars involve recalling the tables at speed. </a:t>
            </a:r>
          </a:p>
          <a:p>
            <a:pPr marL="0" indent="0">
              <a:buNone/>
            </a:pPr>
            <a:endParaRPr lang="en-GB" sz="3600" dirty="0">
              <a:solidFill>
                <a:srgbClr val="7030A0"/>
              </a:solidFill>
              <a:latin typeface="Annes Font" panose="020F0502000000000000" pitchFamily="34" charset="0"/>
            </a:endParaRPr>
          </a:p>
          <a:p>
            <a:pPr marL="0" indent="0">
              <a:buNone/>
            </a:pPr>
            <a:r>
              <a:rPr lang="en-GB" sz="3600" dirty="0">
                <a:solidFill>
                  <a:srgbClr val="7030A0"/>
                </a:solidFill>
                <a:latin typeface="Annes Font" panose="020F0502000000000000" pitchFamily="34" charset="0"/>
              </a:rPr>
              <a:t>If a child has processing difficulties, this will be very difficult for them and will damage self-esteem</a:t>
            </a:r>
            <a:r>
              <a:rPr lang="en-GB" sz="3600" dirty="0">
                <a:latin typeface="Annes Font" panose="020F0502000000000000" pitchFamily="34" charset="0"/>
              </a:rPr>
              <a:t>. </a:t>
            </a:r>
          </a:p>
          <a:p>
            <a:pPr marL="0" indent="0">
              <a:buNone/>
            </a:pPr>
            <a:endParaRPr lang="en-GB" sz="3600" dirty="0">
              <a:latin typeface="Annes Font" panose="020F0502000000000000" pitchFamily="34" charset="0"/>
            </a:endParaRPr>
          </a:p>
          <a:p>
            <a:pPr marL="0" indent="0">
              <a:buNone/>
            </a:pPr>
            <a:r>
              <a:rPr lang="en-GB" sz="3600" dirty="0">
                <a:solidFill>
                  <a:srgbClr val="0070C0"/>
                </a:solidFill>
                <a:latin typeface="Annes Font" panose="020F0502000000000000" pitchFamily="34" charset="0"/>
              </a:rPr>
              <a:t>Instead…</a:t>
            </a:r>
          </a:p>
        </p:txBody>
      </p:sp>
    </p:spTree>
    <p:extLst>
      <p:ext uri="{BB962C8B-B14F-4D97-AF65-F5344CB8AC3E}">
        <p14:creationId xmlns:p14="http://schemas.microsoft.com/office/powerpoint/2010/main" val="35061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9E7E-095E-456B-9BD3-C6CEBB480BD9}"/>
              </a:ext>
            </a:extLst>
          </p:cNvPr>
          <p:cNvSpPr>
            <a:spLocks noGrp="1"/>
          </p:cNvSpPr>
          <p:nvPr>
            <p:ph type="title"/>
          </p:nvPr>
        </p:nvSpPr>
        <p:spPr/>
        <p:txBody>
          <a:bodyPr>
            <a:normAutofit/>
          </a:bodyPr>
          <a:lstStyle/>
          <a:p>
            <a:r>
              <a:rPr lang="en-GB" dirty="0">
                <a:solidFill>
                  <a:srgbClr val="7030A0"/>
                </a:solidFill>
                <a:latin typeface="Annes Font" panose="020F0502000000000000" pitchFamily="34" charset="0"/>
              </a:rPr>
              <a:t>Try Lidia Stanton’s way…</a:t>
            </a:r>
            <a:br>
              <a:rPr lang="en-GB" dirty="0">
                <a:solidFill>
                  <a:srgbClr val="7030A0"/>
                </a:solidFill>
                <a:latin typeface="Annes Font" panose="020F0502000000000000" pitchFamily="34" charset="0"/>
              </a:rPr>
            </a:br>
            <a:r>
              <a:rPr lang="en-US" sz="1600" dirty="0">
                <a:latin typeface="Annes Font" panose="020F0502000000000000" pitchFamily="34" charset="0"/>
                <a:hlinkClick r:id="rId2"/>
              </a:rPr>
              <a:t>Lidia Stanton Books | Times Tables Tricks: For Visual and Hands-On Learners</a:t>
            </a:r>
            <a:endParaRPr lang="en-GB" sz="1600" dirty="0">
              <a:solidFill>
                <a:srgbClr val="7030A0"/>
              </a:solidFill>
              <a:latin typeface="Annes Font" panose="020F0502000000000000" pitchFamily="34" charset="0"/>
            </a:endParaRPr>
          </a:p>
        </p:txBody>
      </p:sp>
      <p:pic>
        <p:nvPicPr>
          <p:cNvPr id="4" name="Picture 4" descr="See the source image">
            <a:extLst>
              <a:ext uri="{FF2B5EF4-FFF2-40B4-BE49-F238E27FC236}">
                <a16:creationId xmlns:a16="http://schemas.microsoft.com/office/drawing/2014/main" id="{D67735B3-8E07-4AC3-9048-B7107DFC60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0721" y="1805305"/>
            <a:ext cx="336239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EE9A2439-C9C6-48E7-B863-1724BE61C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529" y="365125"/>
            <a:ext cx="29527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E8BBB384-1776-4C0D-B659-32BBB9C7C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690" y="1805305"/>
            <a:ext cx="3362397" cy="435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4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9EDC-1A63-4B54-A6CD-03977FD7F84E}"/>
              </a:ext>
            </a:extLst>
          </p:cNvPr>
          <p:cNvSpPr>
            <a:spLocks noGrp="1"/>
          </p:cNvSpPr>
          <p:nvPr>
            <p:ph type="title"/>
          </p:nvPr>
        </p:nvSpPr>
        <p:spPr>
          <a:xfrm>
            <a:off x="706120" y="101601"/>
            <a:ext cx="9860280" cy="6756400"/>
          </a:xfrm>
        </p:spPr>
        <p:txBody>
          <a:bodyPr>
            <a:noAutofit/>
          </a:bodyPr>
          <a:lstStyle/>
          <a:p>
            <a:r>
              <a:rPr lang="en-US" sz="9600" dirty="0">
                <a:solidFill>
                  <a:srgbClr val="7030A0"/>
                </a:solidFill>
                <a:latin typeface="Annes Font" panose="020F0502000000000000" pitchFamily="34" charset="0"/>
              </a:rPr>
              <a:t>Read the instructions and then copy the text</a:t>
            </a:r>
            <a:endParaRPr lang="en-GB" sz="9600"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411210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904D2-2463-4B15-9F03-52B8783B5D75}"/>
              </a:ext>
            </a:extLst>
          </p:cNvPr>
          <p:cNvSpPr>
            <a:spLocks noGrp="1"/>
          </p:cNvSpPr>
          <p:nvPr>
            <p:ph idx="1"/>
          </p:nvPr>
        </p:nvSpPr>
        <p:spPr>
          <a:xfrm>
            <a:off x="599440" y="386080"/>
            <a:ext cx="10754360" cy="5790883"/>
          </a:xfrm>
        </p:spPr>
        <p:txBody>
          <a:bodyPr/>
          <a:lstStyle/>
          <a:p>
            <a:r>
              <a:rPr lang="en-US" sz="3200" dirty="0"/>
              <a:t>Pick up some paper and a pen or pencil.</a:t>
            </a:r>
          </a:p>
          <a:p>
            <a:r>
              <a:rPr lang="en-US" sz="3200" dirty="0"/>
              <a:t>If the paper has lines, turn it around so it is landscape.</a:t>
            </a:r>
          </a:p>
          <a:p>
            <a:r>
              <a:rPr lang="en-US" sz="3200" dirty="0"/>
              <a:t>If the paper has no lines, turn it so it is portrait. </a:t>
            </a:r>
          </a:p>
          <a:p>
            <a:r>
              <a:rPr lang="en-US" sz="3200" dirty="0"/>
              <a:t>Pick up a pen or pencil in the hand that you don’t normally write with.</a:t>
            </a:r>
          </a:p>
          <a:p>
            <a:r>
              <a:rPr lang="en-US" sz="3200" dirty="0"/>
              <a:t>If you are writing with a black pen, stand up.</a:t>
            </a:r>
          </a:p>
          <a:p>
            <a:r>
              <a:rPr lang="en-US" sz="3200" dirty="0"/>
              <a:t>If you are using a pencil, push your sleeves up. </a:t>
            </a:r>
          </a:p>
          <a:p>
            <a:endParaRPr lang="en-GB" dirty="0"/>
          </a:p>
        </p:txBody>
      </p:sp>
    </p:spTree>
    <p:extLst>
      <p:ext uri="{BB962C8B-B14F-4D97-AF65-F5344CB8AC3E}">
        <p14:creationId xmlns:p14="http://schemas.microsoft.com/office/powerpoint/2010/main" val="36547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9F88-12BF-4CC8-A58B-25D2DF411E87}"/>
              </a:ext>
            </a:extLst>
          </p:cNvPr>
          <p:cNvSpPr>
            <a:spLocks noGrp="1"/>
          </p:cNvSpPr>
          <p:nvPr>
            <p:ph type="title"/>
          </p:nvPr>
        </p:nvSpPr>
        <p:spPr>
          <a:xfrm>
            <a:off x="416560" y="278936"/>
            <a:ext cx="10058400" cy="1371600"/>
          </a:xfrm>
        </p:spPr>
        <p:txBody>
          <a:bodyPr/>
          <a:lstStyle/>
          <a:p>
            <a:pPr algn="ctr"/>
            <a:r>
              <a:rPr lang="en-US" dirty="0">
                <a:solidFill>
                  <a:srgbClr val="0070C0"/>
                </a:solidFill>
                <a:latin typeface="Annes Font" panose="020F0502000000000000" pitchFamily="34" charset="0"/>
              </a:rPr>
              <a:t>Dyscalculia</a:t>
            </a:r>
            <a:endParaRPr lang="en-GB" dirty="0">
              <a:solidFill>
                <a:srgbClr val="0070C0"/>
              </a:solidFill>
              <a:latin typeface="Annes Font" panose="020F0502000000000000" pitchFamily="34" charset="0"/>
            </a:endParaRPr>
          </a:p>
        </p:txBody>
      </p:sp>
      <p:sp>
        <p:nvSpPr>
          <p:cNvPr id="3" name="Content Placeholder 2">
            <a:extLst>
              <a:ext uri="{FF2B5EF4-FFF2-40B4-BE49-F238E27FC236}">
                <a16:creationId xmlns:a16="http://schemas.microsoft.com/office/drawing/2014/main" id="{921CBA21-C6BC-4B0A-8810-E605C9A79CA4}"/>
              </a:ext>
            </a:extLst>
          </p:cNvPr>
          <p:cNvSpPr>
            <a:spLocks noGrp="1"/>
          </p:cNvSpPr>
          <p:nvPr>
            <p:ph idx="1"/>
          </p:nvPr>
        </p:nvSpPr>
        <p:spPr>
          <a:xfrm>
            <a:off x="838200" y="1361440"/>
            <a:ext cx="10515600" cy="4815523"/>
          </a:xfrm>
        </p:spPr>
        <p:txBody>
          <a:bodyPr>
            <a:normAutofit lnSpcReduction="10000"/>
          </a:bodyPr>
          <a:lstStyle/>
          <a:p>
            <a:pPr marL="0" marR="132715" indent="0">
              <a:lnSpc>
                <a:spcPct val="112000"/>
              </a:lnSpc>
              <a:spcAft>
                <a:spcPts val="835"/>
              </a:spcAft>
              <a:buNone/>
            </a:pPr>
            <a:r>
              <a:rPr lang="en-GB" sz="2000" b="1" dirty="0">
                <a:solidFill>
                  <a:srgbClr val="7030A0"/>
                </a:solidFill>
                <a:effectLst/>
                <a:latin typeface="Annes Font" panose="020F0502000000000000" pitchFamily="34" charset="0"/>
                <a:ea typeface="Arial" panose="020B0604020202020204" pitchFamily="34" charset="0"/>
              </a:rPr>
              <a:t>The SpLD Assessment Standards Committee Dyscalculia Definition:</a:t>
            </a:r>
            <a:endParaRPr lang="en-GB" sz="2000" dirty="0">
              <a:solidFill>
                <a:srgbClr val="7030A0"/>
              </a:solidFill>
              <a:effectLst/>
              <a:latin typeface="Annes Font" panose="020F0502000000000000" pitchFamily="34" charset="0"/>
              <a:ea typeface="Arial" panose="020B0604020202020204" pitchFamily="34" charset="0"/>
            </a:endParaRPr>
          </a:p>
          <a:p>
            <a:pPr marL="0" marR="428625" indent="0">
              <a:lnSpc>
                <a:spcPct val="112000"/>
              </a:lnSpc>
              <a:spcAft>
                <a:spcPts val="825"/>
              </a:spcAft>
              <a:buNone/>
            </a:pPr>
            <a:r>
              <a:rPr lang="en-GB" sz="2400" dirty="0">
                <a:solidFill>
                  <a:srgbClr val="7030A0"/>
                </a:solidFill>
                <a:effectLst/>
                <a:latin typeface="Annes Font" panose="020F0502000000000000" pitchFamily="34" charset="0"/>
                <a:ea typeface="Arial" panose="020B0604020202020204" pitchFamily="34" charset="0"/>
              </a:rPr>
              <a:t>Dyscalculia is a specific and persistent difficulty in understanding numbers which can lead to a diverse range of difficulties with mathematics. It will be unexpected in relation to age, level of education and experience and occurs across all ages and abilities. Mathematics difficulties are best thought of as a continuum, not a distinct category, and they have many causal factors. </a:t>
            </a:r>
          </a:p>
          <a:p>
            <a:pPr marL="0" marR="428625" indent="0">
              <a:lnSpc>
                <a:spcPct val="112000"/>
              </a:lnSpc>
              <a:spcAft>
                <a:spcPts val="825"/>
              </a:spcAft>
              <a:buNone/>
            </a:pPr>
            <a:r>
              <a:rPr lang="en-GB" sz="2400" dirty="0">
                <a:solidFill>
                  <a:srgbClr val="0070C0"/>
                </a:solidFill>
                <a:effectLst/>
                <a:latin typeface="Annes Font" panose="020F0502000000000000" pitchFamily="34" charset="0"/>
                <a:ea typeface="Arial" panose="020B0604020202020204" pitchFamily="34" charset="0"/>
              </a:rPr>
              <a:t>Dyscalculia </a:t>
            </a:r>
            <a:r>
              <a:rPr lang="en-GB" sz="2400" dirty="0">
                <a:solidFill>
                  <a:srgbClr val="0070C0"/>
                </a:solidFill>
                <a:latin typeface="Annes Font" panose="020F0502000000000000" pitchFamily="34" charset="0"/>
                <a:ea typeface="Arial" panose="020B0604020202020204" pitchFamily="34" charset="0"/>
              </a:rPr>
              <a:t>shows </a:t>
            </a:r>
            <a:r>
              <a:rPr lang="en-GB" sz="2400" dirty="0">
                <a:solidFill>
                  <a:srgbClr val="0070C0"/>
                </a:solidFill>
                <a:effectLst/>
                <a:latin typeface="Annes Font" panose="020F0502000000000000" pitchFamily="34" charset="0"/>
                <a:ea typeface="Arial" panose="020B0604020202020204" pitchFamily="34" charset="0"/>
              </a:rPr>
              <a:t>difficulties with number sense, including subitising, symbolic and non-symbolic magnitude comparison, and ordering. It can occur singly but often co-occurs with other specific learning difficulties, mathematics anxiety and medical conditions. (SASC, 2020)</a:t>
            </a:r>
          </a:p>
          <a:p>
            <a:endParaRPr lang="en-GB" dirty="0"/>
          </a:p>
        </p:txBody>
      </p:sp>
      <p:pic>
        <p:nvPicPr>
          <p:cNvPr id="3076" name="Picture 4" descr="Image result for sasc">
            <a:extLst>
              <a:ext uri="{FF2B5EF4-FFF2-40B4-BE49-F238E27FC236}">
                <a16:creationId xmlns:a16="http://schemas.microsoft.com/office/drawing/2014/main" id="{FAFEA746-A609-4833-8BF3-4F3C1E004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898" y="426573"/>
            <a:ext cx="26765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78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BA14C-4A6E-43EA-9288-752479CCBB8F}"/>
              </a:ext>
            </a:extLst>
          </p:cNvPr>
          <p:cNvSpPr>
            <a:spLocks noGrp="1"/>
          </p:cNvSpPr>
          <p:nvPr>
            <p:ph idx="1"/>
          </p:nvPr>
        </p:nvSpPr>
        <p:spPr>
          <a:xfrm>
            <a:off x="558800" y="436880"/>
            <a:ext cx="10795000" cy="5740083"/>
          </a:xfrm>
        </p:spPr>
        <p:txBody>
          <a:bodyPr/>
          <a:lstStyle/>
          <a:p>
            <a:r>
              <a:rPr lang="en-US" sz="3600" dirty="0"/>
              <a:t>You are going to see a short text and you will have 3 minutes to copy it down.</a:t>
            </a:r>
          </a:p>
          <a:p>
            <a:r>
              <a:rPr lang="en-US" sz="3600" dirty="0"/>
              <a:t>BUT whenever you want to write an ‘e’ write a cross instead, like this +.</a:t>
            </a:r>
          </a:p>
          <a:p>
            <a:r>
              <a:rPr lang="en-US" sz="3600" dirty="0"/>
              <a:t>Instead of an ‘a’ please write a question mark ?.</a:t>
            </a:r>
          </a:p>
          <a:p>
            <a:r>
              <a:rPr lang="en-US" sz="3600" dirty="0"/>
              <a:t>And instead of an ‘i’ please write an equal sign =</a:t>
            </a:r>
          </a:p>
          <a:p>
            <a:endParaRPr lang="en-GB" dirty="0"/>
          </a:p>
        </p:txBody>
      </p:sp>
    </p:spTree>
    <p:extLst>
      <p:ext uri="{BB962C8B-B14F-4D97-AF65-F5344CB8AC3E}">
        <p14:creationId xmlns:p14="http://schemas.microsoft.com/office/powerpoint/2010/main" val="2017438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5E4B2-94ED-4256-9A6B-0E0ACC0D58D5}"/>
              </a:ext>
            </a:extLst>
          </p:cNvPr>
          <p:cNvSpPr>
            <a:spLocks noGrp="1"/>
          </p:cNvSpPr>
          <p:nvPr>
            <p:ph idx="1"/>
          </p:nvPr>
        </p:nvSpPr>
        <p:spPr>
          <a:xfrm>
            <a:off x="782320" y="375920"/>
            <a:ext cx="10571480" cy="5801043"/>
          </a:xfrm>
        </p:spPr>
        <p:txBody>
          <a:bodyPr>
            <a:noAutofit/>
          </a:bodyPr>
          <a:lstStyle/>
          <a:p>
            <a:pPr marL="0" indent="0">
              <a:buNone/>
            </a:pPr>
            <a:r>
              <a:rPr lang="en-US" sz="3200" dirty="0"/>
              <a:t>Some people are light or colour sensitive.</a:t>
            </a:r>
          </a:p>
          <a:p>
            <a:pPr marL="0" indent="0">
              <a:buNone/>
            </a:pPr>
            <a:r>
              <a:rPr lang="en-US" sz="3200" dirty="0"/>
              <a:t>Bright sunlight or fluorescent lights may bother them. Back print on shiny white paper may be uncomfortable and whiteboards may be too shiny. Pattern glare may also be a problem. It may be helpful to have:</a:t>
            </a:r>
          </a:p>
          <a:p>
            <a:pPr marL="0" indent="0">
              <a:buNone/>
            </a:pPr>
            <a:r>
              <a:rPr lang="en-US" sz="3200" dirty="0"/>
              <a:t>Coloured paper for writing</a:t>
            </a:r>
          </a:p>
          <a:p>
            <a:pPr marL="0" indent="0">
              <a:buNone/>
            </a:pPr>
            <a:r>
              <a:rPr lang="en-US" sz="3200" dirty="0"/>
              <a:t>Coloured overlays for reading</a:t>
            </a:r>
          </a:p>
          <a:p>
            <a:pPr marL="0" indent="0">
              <a:buNone/>
            </a:pPr>
            <a:r>
              <a:rPr lang="en-US" sz="3200" dirty="0"/>
              <a:t>Tinted lenses in glasses for both reading and writing.</a:t>
            </a:r>
          </a:p>
          <a:p>
            <a:pPr marL="0" indent="0">
              <a:buNone/>
            </a:pPr>
            <a:r>
              <a:rPr lang="en-US" sz="3200" dirty="0"/>
              <a:t>The colours and brightness on computer screens can be adjusted to suit individuals. </a:t>
            </a:r>
            <a:endParaRPr lang="en-GB" sz="3200" dirty="0"/>
          </a:p>
        </p:txBody>
      </p:sp>
    </p:spTree>
    <p:extLst>
      <p:ext uri="{BB962C8B-B14F-4D97-AF65-F5344CB8AC3E}">
        <p14:creationId xmlns:p14="http://schemas.microsoft.com/office/powerpoint/2010/main" val="122647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F4CF-E067-459F-B959-F39CEFA2DBA5}"/>
              </a:ext>
            </a:extLst>
          </p:cNvPr>
          <p:cNvSpPr>
            <a:spLocks noGrp="1"/>
          </p:cNvSpPr>
          <p:nvPr>
            <p:ph type="title"/>
          </p:nvPr>
        </p:nvSpPr>
        <p:spPr>
          <a:xfrm>
            <a:off x="416560" y="458457"/>
            <a:ext cx="11216640" cy="729006"/>
          </a:xfrm>
        </p:spPr>
        <p:txBody>
          <a:bodyPr>
            <a:normAutofit fontScale="90000"/>
          </a:bodyPr>
          <a:lstStyle/>
          <a:p>
            <a:br>
              <a:rPr lang="en-US" dirty="0">
                <a:solidFill>
                  <a:srgbClr val="7030A0"/>
                </a:solidFill>
                <a:latin typeface="Annes Font" panose="020F0502000000000000" pitchFamily="34" charset="0"/>
              </a:rPr>
            </a:br>
            <a:r>
              <a:rPr lang="en-US" dirty="0">
                <a:solidFill>
                  <a:srgbClr val="7030A0"/>
                </a:solidFill>
                <a:latin typeface="Annes Font" panose="020F0502000000000000" pitchFamily="34" charset="0"/>
              </a:rPr>
              <a:t>Emotional and Behavioural problems – also co-morbid but can lead to:</a:t>
            </a:r>
            <a:endParaRPr lang="en-GB" dirty="0">
              <a:solidFill>
                <a:srgbClr val="7030A0"/>
              </a:solidFill>
              <a:latin typeface="Annes Font" panose="020F0502000000000000" pitchFamily="34" charset="0"/>
            </a:endParaRPr>
          </a:p>
        </p:txBody>
      </p:sp>
      <p:sp>
        <p:nvSpPr>
          <p:cNvPr id="3" name="Content Placeholder 2">
            <a:extLst>
              <a:ext uri="{FF2B5EF4-FFF2-40B4-BE49-F238E27FC236}">
                <a16:creationId xmlns:a16="http://schemas.microsoft.com/office/drawing/2014/main" id="{B543F68F-A898-458C-9A35-1AB2E6975AB5}"/>
              </a:ext>
            </a:extLst>
          </p:cNvPr>
          <p:cNvSpPr>
            <a:spLocks noGrp="1"/>
          </p:cNvSpPr>
          <p:nvPr>
            <p:ph idx="1"/>
          </p:nvPr>
        </p:nvSpPr>
        <p:spPr>
          <a:xfrm>
            <a:off x="579120" y="1727200"/>
            <a:ext cx="11054080" cy="4795520"/>
          </a:xfrm>
        </p:spPr>
        <p:txBody>
          <a:bodyPr>
            <a:noAutofit/>
          </a:bodyPr>
          <a:lstStyle/>
          <a:p>
            <a:r>
              <a:rPr lang="en-US" sz="2400" dirty="0">
                <a:solidFill>
                  <a:srgbClr val="0070C0"/>
                </a:solidFill>
                <a:latin typeface="Annes Font" panose="020F0502000000000000" pitchFamily="34" charset="0"/>
              </a:rPr>
              <a:t>Low self esteem – resulting from weak numeracy skills and repeatedly struggling</a:t>
            </a:r>
          </a:p>
          <a:p>
            <a:r>
              <a:rPr lang="en-US" sz="2400" dirty="0">
                <a:solidFill>
                  <a:srgbClr val="0070C0"/>
                </a:solidFill>
                <a:latin typeface="Annes Font" panose="020F0502000000000000" pitchFamily="34" charset="0"/>
              </a:rPr>
              <a:t>Frustration</a:t>
            </a:r>
          </a:p>
          <a:p>
            <a:r>
              <a:rPr lang="en-US" sz="2400" dirty="0">
                <a:solidFill>
                  <a:srgbClr val="0070C0"/>
                </a:solidFill>
                <a:latin typeface="Annes Font" panose="020F0502000000000000" pitchFamily="34" charset="0"/>
              </a:rPr>
              <a:t>May find it difficult to get started</a:t>
            </a:r>
          </a:p>
          <a:p>
            <a:r>
              <a:rPr lang="en-US" sz="2400" dirty="0">
                <a:solidFill>
                  <a:srgbClr val="0070C0"/>
                </a:solidFill>
                <a:latin typeface="Annes Font" panose="020F0502000000000000" pitchFamily="34" charset="0"/>
              </a:rPr>
              <a:t>Avoidance strategies</a:t>
            </a:r>
          </a:p>
          <a:p>
            <a:r>
              <a:rPr lang="en-US" sz="2400" dirty="0">
                <a:solidFill>
                  <a:srgbClr val="0070C0"/>
                </a:solidFill>
                <a:latin typeface="Annes Font" panose="020F0502000000000000" pitchFamily="34" charset="0"/>
              </a:rPr>
              <a:t>Exhaustion</a:t>
            </a:r>
          </a:p>
          <a:p>
            <a:r>
              <a:rPr lang="en-US" sz="2400" dirty="0">
                <a:solidFill>
                  <a:srgbClr val="0070C0"/>
                </a:solidFill>
                <a:latin typeface="Annes Font" panose="020F0502000000000000" pitchFamily="34" charset="0"/>
              </a:rPr>
              <a:t>Poor concentration</a:t>
            </a:r>
          </a:p>
          <a:p>
            <a:r>
              <a:rPr lang="en-US" sz="2400" dirty="0">
                <a:solidFill>
                  <a:srgbClr val="0070C0"/>
                </a:solidFill>
                <a:latin typeface="Annes Font" panose="020F0502000000000000" pitchFamily="34" charset="0"/>
              </a:rPr>
              <a:t>Nervous anxiety – parent and/or staff expectation can be overwhelming</a:t>
            </a:r>
          </a:p>
          <a:p>
            <a:r>
              <a:rPr lang="en-US" sz="2400" dirty="0">
                <a:solidFill>
                  <a:srgbClr val="0070C0"/>
                </a:solidFill>
                <a:latin typeface="Annes Font" panose="020F0502000000000000" pitchFamily="34" charset="0"/>
              </a:rPr>
              <a:t>Shy/introverted</a:t>
            </a:r>
          </a:p>
          <a:p>
            <a:r>
              <a:rPr lang="en-US" sz="2400" dirty="0">
                <a:solidFill>
                  <a:srgbClr val="0070C0"/>
                </a:solidFill>
                <a:latin typeface="Annes Font" panose="020F0502000000000000" pitchFamily="34" charset="0"/>
              </a:rPr>
              <a:t>Aggressive</a:t>
            </a:r>
            <a:endParaRPr lang="en-GB" sz="2400" dirty="0">
              <a:solidFill>
                <a:srgbClr val="0070C0"/>
              </a:solidFill>
              <a:latin typeface="Annes Font" panose="020F0502000000000000" pitchFamily="34" charset="0"/>
            </a:endParaRPr>
          </a:p>
        </p:txBody>
      </p:sp>
      <p:pic>
        <p:nvPicPr>
          <p:cNvPr id="8194" name="Picture 2" descr="Image result for emotional abd behavioural problems">
            <a:extLst>
              <a:ext uri="{FF2B5EF4-FFF2-40B4-BE49-F238E27FC236}">
                <a16:creationId xmlns:a16="http://schemas.microsoft.com/office/drawing/2014/main" id="{E19D7F90-4704-4267-A8A6-AA5E9B007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822" y="2316162"/>
            <a:ext cx="2876891" cy="222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8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5ECF-E614-4E66-C74E-A62F682B81AD}"/>
              </a:ext>
            </a:extLst>
          </p:cNvPr>
          <p:cNvSpPr>
            <a:spLocks noGrp="1"/>
          </p:cNvSpPr>
          <p:nvPr>
            <p:ph type="title"/>
          </p:nvPr>
        </p:nvSpPr>
        <p:spPr/>
        <p:txBody>
          <a:bodyPr/>
          <a:lstStyle/>
          <a:p>
            <a:pPr algn="ctr"/>
            <a:r>
              <a:rPr lang="en-GB" dirty="0">
                <a:solidFill>
                  <a:srgbClr val="7030A0"/>
                </a:solidFill>
                <a:latin typeface="Annes Font" panose="020F0502000000000000" pitchFamily="34" charset="0"/>
              </a:rPr>
              <a:t>Signs of visual difficulties:</a:t>
            </a:r>
          </a:p>
        </p:txBody>
      </p:sp>
      <p:sp>
        <p:nvSpPr>
          <p:cNvPr id="3" name="Content Placeholder 2">
            <a:extLst>
              <a:ext uri="{FF2B5EF4-FFF2-40B4-BE49-F238E27FC236}">
                <a16:creationId xmlns:a16="http://schemas.microsoft.com/office/drawing/2014/main" id="{42321CBC-4269-6A21-AA23-C1786EA1FA0E}"/>
              </a:ext>
            </a:extLst>
          </p:cNvPr>
          <p:cNvSpPr>
            <a:spLocks noGrp="1"/>
          </p:cNvSpPr>
          <p:nvPr>
            <p:ph idx="1"/>
          </p:nvPr>
        </p:nvSpPr>
        <p:spPr/>
        <p:txBody>
          <a:bodyPr>
            <a:normAutofit lnSpcReduction="10000"/>
          </a:bodyPr>
          <a:lstStyle/>
          <a:p>
            <a:r>
              <a:rPr lang="en-GB" sz="3200" dirty="0">
                <a:solidFill>
                  <a:srgbClr val="0070C0"/>
                </a:solidFill>
                <a:latin typeface="Annes Font" panose="020F0502000000000000" pitchFamily="34" charset="0"/>
              </a:rPr>
              <a:t>Rubbing eyes</a:t>
            </a:r>
          </a:p>
          <a:p>
            <a:r>
              <a:rPr lang="en-GB" sz="3200" dirty="0">
                <a:solidFill>
                  <a:srgbClr val="0070C0"/>
                </a:solidFill>
                <a:latin typeface="Annes Font" panose="020F0502000000000000" pitchFamily="34" charset="0"/>
              </a:rPr>
              <a:t>Head very close to paper</a:t>
            </a:r>
          </a:p>
          <a:p>
            <a:r>
              <a:rPr lang="en-GB" sz="3200" dirty="0">
                <a:solidFill>
                  <a:srgbClr val="0070C0"/>
                </a:solidFill>
                <a:latin typeface="Annes Font" panose="020F0502000000000000" pitchFamily="34" charset="0"/>
              </a:rPr>
              <a:t>Head on one side</a:t>
            </a:r>
          </a:p>
          <a:p>
            <a:r>
              <a:rPr lang="en-GB" sz="3200" dirty="0">
                <a:solidFill>
                  <a:srgbClr val="0070C0"/>
                </a:solidFill>
                <a:latin typeface="Annes Font" panose="020F0502000000000000" pitchFamily="34" charset="0"/>
              </a:rPr>
              <a:t>Hand over one eye</a:t>
            </a:r>
          </a:p>
          <a:p>
            <a:r>
              <a:rPr lang="en-GB" sz="3200" dirty="0">
                <a:solidFill>
                  <a:srgbClr val="0070C0"/>
                </a:solidFill>
                <a:latin typeface="Annes Font" panose="020F0502000000000000" pitchFamily="34" charset="0"/>
              </a:rPr>
              <a:t>Pulling hair over one eye</a:t>
            </a:r>
          </a:p>
          <a:p>
            <a:r>
              <a:rPr lang="en-GB" sz="3200" dirty="0">
                <a:solidFill>
                  <a:srgbClr val="0070C0"/>
                </a:solidFill>
                <a:latin typeface="Annes Font" panose="020F0502000000000000" pitchFamily="34" charset="0"/>
              </a:rPr>
              <a:t>Headaches</a:t>
            </a:r>
          </a:p>
          <a:p>
            <a:r>
              <a:rPr lang="en-GB" sz="3200" dirty="0">
                <a:solidFill>
                  <a:srgbClr val="0070C0"/>
                </a:solidFill>
                <a:latin typeface="Annes Font" panose="020F0502000000000000" pitchFamily="34" charset="0"/>
              </a:rPr>
              <a:t>Complaining of the words blurring or moving </a:t>
            </a:r>
          </a:p>
          <a:p>
            <a:endParaRPr lang="en-GB" dirty="0"/>
          </a:p>
        </p:txBody>
      </p:sp>
    </p:spTree>
    <p:extLst>
      <p:ext uri="{BB962C8B-B14F-4D97-AF65-F5344CB8AC3E}">
        <p14:creationId xmlns:p14="http://schemas.microsoft.com/office/powerpoint/2010/main" val="1549583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5F0D6FA-FF95-7549-6D03-3FE97008C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84" y="657225"/>
            <a:ext cx="4656918" cy="2533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185D3D95-85E4-CA3D-EABB-493A945E4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207" y="484505"/>
            <a:ext cx="45720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9283E525-3A02-38A1-A183-0C6EE62B5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513" y="3190240"/>
            <a:ext cx="2771087" cy="328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5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B977-E8D3-D94E-A499-5572CC70094C}"/>
              </a:ext>
            </a:extLst>
          </p:cNvPr>
          <p:cNvSpPr>
            <a:spLocks noGrp="1"/>
          </p:cNvSpPr>
          <p:nvPr>
            <p:ph type="title"/>
          </p:nvPr>
        </p:nvSpPr>
        <p:spPr/>
        <p:txBody>
          <a:bodyPr/>
          <a:lstStyle/>
          <a:p>
            <a:r>
              <a:rPr lang="en-GB" dirty="0">
                <a:solidFill>
                  <a:srgbClr val="002060"/>
                </a:solidFill>
                <a:latin typeface="Annes Font" panose="020F0502000000000000" pitchFamily="34" charset="0"/>
                <a:cs typeface="Arial" panose="020B0604020202020204" pitchFamily="34" charset="0"/>
              </a:rPr>
              <a:t>Maths Anxiety</a:t>
            </a:r>
          </a:p>
        </p:txBody>
      </p:sp>
      <p:sp>
        <p:nvSpPr>
          <p:cNvPr id="3" name="Content Placeholder 2">
            <a:extLst>
              <a:ext uri="{FF2B5EF4-FFF2-40B4-BE49-F238E27FC236}">
                <a16:creationId xmlns:a16="http://schemas.microsoft.com/office/drawing/2014/main" id="{33FFA533-2C6A-41D7-95B2-D7DBF7DEEF5B}"/>
              </a:ext>
            </a:extLst>
          </p:cNvPr>
          <p:cNvSpPr>
            <a:spLocks noGrp="1"/>
          </p:cNvSpPr>
          <p:nvPr>
            <p:ph idx="1"/>
          </p:nvPr>
        </p:nvSpPr>
        <p:spPr/>
        <p:txBody>
          <a:bodyPr/>
          <a:lstStyle/>
          <a:p>
            <a:pPr marL="0" indent="0">
              <a:buNone/>
            </a:pPr>
            <a:r>
              <a:rPr lang="en-GB" sz="2000" dirty="0">
                <a:solidFill>
                  <a:srgbClr val="00B050"/>
                </a:solidFill>
                <a:latin typeface="Annes Font" panose="020F0502000000000000" pitchFamily="34" charset="0"/>
                <a:cs typeface="Arial" panose="020B0604020202020204" pitchFamily="34" charset="0"/>
              </a:rPr>
              <a:t>Physical symptoms				Psychological Symptoms</a:t>
            </a:r>
          </a:p>
          <a:p>
            <a:r>
              <a:rPr lang="en-GB" sz="2400" dirty="0">
                <a:solidFill>
                  <a:srgbClr val="002060"/>
                </a:solidFill>
                <a:latin typeface="Annes Font" panose="020F0502000000000000" pitchFamily="34" charset="0"/>
                <a:cs typeface="Arial" panose="020B0604020202020204" pitchFamily="34" charset="0"/>
              </a:rPr>
              <a:t>Butterflies in stomach		         Negative self-talk</a:t>
            </a:r>
          </a:p>
          <a:p>
            <a:r>
              <a:rPr lang="en-GB" sz="2400" dirty="0">
                <a:solidFill>
                  <a:srgbClr val="7030A0"/>
                </a:solidFill>
                <a:latin typeface="Annes Font" panose="020F0502000000000000" pitchFamily="34" charset="0"/>
                <a:cs typeface="Arial" panose="020B0604020202020204" pitchFamily="34" charset="0"/>
              </a:rPr>
              <a:t>Sweaty hands				Panic or fear</a:t>
            </a:r>
          </a:p>
          <a:p>
            <a:r>
              <a:rPr lang="en-GB" sz="2400" dirty="0">
                <a:solidFill>
                  <a:srgbClr val="002060"/>
                </a:solidFill>
                <a:latin typeface="Annes Font" panose="020F0502000000000000" pitchFamily="34" charset="0"/>
                <a:cs typeface="Arial" panose="020B0604020202020204" pitchFamily="34" charset="0"/>
              </a:rPr>
              <a:t>Increased heartbeat			Being overly worried</a:t>
            </a:r>
          </a:p>
          <a:p>
            <a:r>
              <a:rPr lang="en-GB" sz="2400" dirty="0">
                <a:solidFill>
                  <a:srgbClr val="7030A0"/>
                </a:solidFill>
                <a:latin typeface="Annes Font" panose="020F0502000000000000" pitchFamily="34" charset="0"/>
                <a:cs typeface="Arial" panose="020B0604020202020204" pitchFamily="34" charset="0"/>
              </a:rPr>
              <a:t>Tension in muscles			         Fight or flight</a:t>
            </a:r>
          </a:p>
          <a:p>
            <a:r>
              <a:rPr lang="en-GB" sz="2400" dirty="0">
                <a:solidFill>
                  <a:srgbClr val="002060"/>
                </a:solidFill>
                <a:latin typeface="Annes Font" panose="020F0502000000000000" pitchFamily="34" charset="0"/>
                <a:cs typeface="Arial" panose="020B0604020202020204" pitchFamily="34" charset="0"/>
              </a:rPr>
              <a:t>Clenched fists				Feeling helpless</a:t>
            </a:r>
          </a:p>
          <a:p>
            <a:r>
              <a:rPr lang="en-GB" sz="2400" dirty="0">
                <a:solidFill>
                  <a:srgbClr val="7030A0"/>
                </a:solidFill>
                <a:latin typeface="Annes Font" panose="020F0502000000000000" pitchFamily="34" charset="0"/>
                <a:cs typeface="Arial" panose="020B0604020202020204" pitchFamily="34" charset="0"/>
              </a:rPr>
              <a:t>Breathing quickly</a:t>
            </a:r>
          </a:p>
          <a:p>
            <a:r>
              <a:rPr lang="en-GB" sz="2400" dirty="0">
                <a:solidFill>
                  <a:srgbClr val="002060"/>
                </a:solidFill>
                <a:latin typeface="Annes Font" panose="020F0502000000000000" pitchFamily="34" charset="0"/>
                <a:cs typeface="Arial" panose="020B0604020202020204" pitchFamily="34" charset="0"/>
              </a:rPr>
              <a:t>Headaches</a:t>
            </a:r>
          </a:p>
        </p:txBody>
      </p:sp>
    </p:spTree>
    <p:extLst>
      <p:ext uri="{BB962C8B-B14F-4D97-AF65-F5344CB8AC3E}">
        <p14:creationId xmlns:p14="http://schemas.microsoft.com/office/powerpoint/2010/main" val="1714469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7627-C7FE-5FD2-A74B-8BC68BD502A3}"/>
              </a:ext>
            </a:extLst>
          </p:cNvPr>
          <p:cNvSpPr>
            <a:spLocks noGrp="1"/>
          </p:cNvSpPr>
          <p:nvPr>
            <p:ph type="title"/>
          </p:nvPr>
        </p:nvSpPr>
        <p:spPr/>
        <p:txBody>
          <a:bodyPr/>
          <a:lstStyle/>
          <a:p>
            <a:r>
              <a:rPr lang="en-GB" dirty="0">
                <a:solidFill>
                  <a:srgbClr val="7030A0"/>
                </a:solidFill>
                <a:latin typeface="Annes Font" panose="020F0502000000000000" pitchFamily="34" charset="0"/>
                <a:cs typeface="Arial" panose="020B0604020202020204" pitchFamily="34" charset="0"/>
              </a:rPr>
              <a:t>Maths Assessment Screeners</a:t>
            </a:r>
          </a:p>
        </p:txBody>
      </p:sp>
      <p:sp>
        <p:nvSpPr>
          <p:cNvPr id="3" name="Content Placeholder 2">
            <a:extLst>
              <a:ext uri="{FF2B5EF4-FFF2-40B4-BE49-F238E27FC236}">
                <a16:creationId xmlns:a16="http://schemas.microsoft.com/office/drawing/2014/main" id="{863672E6-F1C9-5F2A-8836-44405EA80134}"/>
              </a:ext>
            </a:extLst>
          </p:cNvPr>
          <p:cNvSpPr>
            <a:spLocks noGrp="1"/>
          </p:cNvSpPr>
          <p:nvPr>
            <p:ph idx="1"/>
          </p:nvPr>
        </p:nvSpPr>
        <p:spPr>
          <a:xfrm>
            <a:off x="680720" y="1615439"/>
            <a:ext cx="10058400" cy="4743477"/>
          </a:xfrm>
        </p:spPr>
        <p:txBody>
          <a:bodyPr>
            <a:noAutofit/>
          </a:bodyPr>
          <a:lstStyle/>
          <a:p>
            <a:r>
              <a:rPr lang="en-GB" sz="2400" dirty="0">
                <a:solidFill>
                  <a:srgbClr val="0070C0"/>
                </a:solidFill>
                <a:latin typeface="Annes Font" panose="020F0502000000000000" pitchFamily="34" charset="0"/>
              </a:rPr>
              <a:t>There are a number of maths screeners in the marketplace for example: </a:t>
            </a:r>
          </a:p>
          <a:p>
            <a:r>
              <a:rPr lang="en-GB" sz="2400" dirty="0">
                <a:solidFill>
                  <a:srgbClr val="7030A0"/>
                </a:solidFill>
                <a:latin typeface="Annes Font" panose="020F0502000000000000" pitchFamily="34" charset="0"/>
              </a:rPr>
              <a:t>Basic Number Screening Test</a:t>
            </a:r>
          </a:p>
          <a:p>
            <a:r>
              <a:rPr lang="en-GB" sz="2400" dirty="0">
                <a:solidFill>
                  <a:srgbClr val="0070C0"/>
                </a:solidFill>
                <a:latin typeface="Annes Font" panose="020F0502000000000000" pitchFamily="34" charset="0"/>
              </a:rPr>
              <a:t>Dynamo maths</a:t>
            </a:r>
          </a:p>
          <a:p>
            <a:r>
              <a:rPr lang="en-GB" sz="2400" dirty="0">
                <a:solidFill>
                  <a:srgbClr val="7030A0"/>
                </a:solidFill>
                <a:latin typeface="Annes Font" panose="020F0502000000000000" pitchFamily="34" charset="0"/>
              </a:rPr>
              <a:t>Developmental Dyscalculia Assessment</a:t>
            </a:r>
          </a:p>
          <a:p>
            <a:r>
              <a:rPr lang="en-GB" sz="2400" dirty="0">
                <a:solidFill>
                  <a:srgbClr val="0070C0"/>
                </a:solidFill>
                <a:latin typeface="Annes Font" panose="020F0502000000000000" pitchFamily="34" charset="0"/>
              </a:rPr>
              <a:t>IDL Dyscalculia Screener</a:t>
            </a:r>
          </a:p>
          <a:p>
            <a:r>
              <a:rPr lang="en-GB" sz="2400" dirty="0">
                <a:solidFill>
                  <a:srgbClr val="7030A0"/>
                </a:solidFill>
                <a:latin typeface="Annes Font" panose="020F0502000000000000" pitchFamily="34" charset="0"/>
              </a:rPr>
              <a:t>GL Dyscalculia Screener</a:t>
            </a:r>
          </a:p>
          <a:p>
            <a:r>
              <a:rPr lang="en-GB" sz="2400" dirty="0">
                <a:solidFill>
                  <a:srgbClr val="0070C0"/>
                </a:solidFill>
                <a:latin typeface="Annes Font" panose="020F0502000000000000" pitchFamily="34" charset="0"/>
              </a:rPr>
              <a:t>More Trouble with Maths Test – 15-minute Test</a:t>
            </a:r>
          </a:p>
          <a:p>
            <a:r>
              <a:rPr lang="en-GB" sz="2400" dirty="0">
                <a:solidFill>
                  <a:srgbClr val="7030A0"/>
                </a:solidFill>
                <a:latin typeface="Annes Font" panose="020F0502000000000000" pitchFamily="34" charset="0"/>
              </a:rPr>
              <a:t>The Dyscalculia Assessment</a:t>
            </a:r>
          </a:p>
          <a:p>
            <a:r>
              <a:rPr lang="en-GB" sz="2400" dirty="0">
                <a:solidFill>
                  <a:srgbClr val="00B050"/>
                </a:solidFill>
                <a:latin typeface="Annes Font" panose="020F0502000000000000" pitchFamily="34" charset="0"/>
              </a:rPr>
              <a:t>In order to diagnose Dyscalculia, these tests are </a:t>
            </a:r>
            <a:r>
              <a:rPr lang="en-GB" sz="2400" b="1" dirty="0">
                <a:solidFill>
                  <a:srgbClr val="00B050"/>
                </a:solidFill>
                <a:latin typeface="Annes Font" panose="020F0502000000000000" pitchFamily="34" charset="0"/>
              </a:rPr>
              <a:t>NOT</a:t>
            </a:r>
            <a:r>
              <a:rPr lang="en-GB" sz="2400" dirty="0">
                <a:solidFill>
                  <a:srgbClr val="00B050"/>
                </a:solidFill>
                <a:latin typeface="Annes Font" panose="020F0502000000000000" pitchFamily="34" charset="0"/>
              </a:rPr>
              <a:t> sufficient on their own!</a:t>
            </a:r>
          </a:p>
        </p:txBody>
      </p:sp>
      <p:pic>
        <p:nvPicPr>
          <p:cNvPr id="1026" name="Picture 2" descr="Image result for more troublw woth maths]">
            <a:extLst>
              <a:ext uri="{FF2B5EF4-FFF2-40B4-BE49-F238E27FC236}">
                <a16:creationId xmlns:a16="http://schemas.microsoft.com/office/drawing/2014/main" id="{C3A48091-9567-C523-E7B3-82A4FA660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472" y="2059951"/>
            <a:ext cx="969327" cy="1369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C86EE4-2FAC-27CD-2315-A7EDCA285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879" y="2362829"/>
            <a:ext cx="969328" cy="1352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05690FA-A606-2A6A-520C-750B799B6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180" y="642593"/>
            <a:ext cx="1516076" cy="852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B8E271-09C0-4B02-E933-918A89E5B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5053" y="2200942"/>
            <a:ext cx="1437651" cy="14376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0AF8D6D-22B1-2D6F-0B40-E7A4E3EEDF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607" y="3516650"/>
            <a:ext cx="190500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26A0A40-3B86-77A1-0FD2-2F07A4C4E0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5589" y="3907175"/>
            <a:ext cx="1102157" cy="15820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2B57D5C-47CB-7EF2-07F4-AF462E7955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6844" y="3754188"/>
            <a:ext cx="1314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23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6A75-3F98-4D8B-B1C7-05E1E66AF197}"/>
              </a:ext>
            </a:extLst>
          </p:cNvPr>
          <p:cNvSpPr>
            <a:spLocks noGrp="1"/>
          </p:cNvSpPr>
          <p:nvPr>
            <p:ph type="title"/>
          </p:nvPr>
        </p:nvSpPr>
        <p:spPr>
          <a:xfrm>
            <a:off x="721360" y="642594"/>
            <a:ext cx="9906000" cy="505486"/>
          </a:xfrm>
        </p:spPr>
        <p:txBody>
          <a:bodyPr>
            <a:normAutofit fontScale="90000"/>
          </a:bodyPr>
          <a:lstStyle/>
          <a:p>
            <a:pPr algn="ctr"/>
            <a:r>
              <a:rPr lang="en-US" u="sng" dirty="0">
                <a:solidFill>
                  <a:srgbClr val="002060"/>
                </a:solidFill>
                <a:latin typeface="Annes Font" panose="020F0502000000000000" pitchFamily="34" charset="0"/>
              </a:rPr>
              <a:t>How to help?</a:t>
            </a:r>
            <a:endParaRPr lang="en-GB" u="sng" dirty="0">
              <a:solidFill>
                <a:srgbClr val="002060"/>
              </a:solidFill>
              <a:latin typeface="Annes Font" panose="020F0502000000000000" pitchFamily="34" charset="0"/>
            </a:endParaRPr>
          </a:p>
        </p:txBody>
      </p:sp>
      <p:sp>
        <p:nvSpPr>
          <p:cNvPr id="3" name="Content Placeholder 2">
            <a:extLst>
              <a:ext uri="{FF2B5EF4-FFF2-40B4-BE49-F238E27FC236}">
                <a16:creationId xmlns:a16="http://schemas.microsoft.com/office/drawing/2014/main" id="{7038A67E-F0C2-4FE5-ABD2-2585FE068FC6}"/>
              </a:ext>
            </a:extLst>
          </p:cNvPr>
          <p:cNvSpPr>
            <a:spLocks noGrp="1"/>
          </p:cNvSpPr>
          <p:nvPr>
            <p:ph idx="1"/>
          </p:nvPr>
        </p:nvSpPr>
        <p:spPr>
          <a:xfrm>
            <a:off x="721360" y="1503680"/>
            <a:ext cx="10515600" cy="4935246"/>
          </a:xfrm>
        </p:spPr>
        <p:txBody>
          <a:bodyPr>
            <a:normAutofit/>
          </a:bodyPr>
          <a:lstStyle/>
          <a:p>
            <a:r>
              <a:rPr lang="en-US" sz="2800" dirty="0">
                <a:solidFill>
                  <a:srgbClr val="7030A0"/>
                </a:solidFill>
                <a:latin typeface="Annes Font" panose="020F0502000000000000" pitchFamily="34" charset="0"/>
              </a:rPr>
              <a:t>Carry out a maths assessment to show areas of difficulty;</a:t>
            </a:r>
          </a:p>
          <a:p>
            <a:r>
              <a:rPr lang="en-US" sz="2800" dirty="0">
                <a:solidFill>
                  <a:srgbClr val="002060"/>
                </a:solidFill>
                <a:latin typeface="Annes Font" panose="020F0502000000000000" pitchFamily="34" charset="0"/>
              </a:rPr>
              <a:t>Do an error analysis;</a:t>
            </a:r>
          </a:p>
          <a:p>
            <a:r>
              <a:rPr lang="en-US" sz="2800" dirty="0">
                <a:solidFill>
                  <a:srgbClr val="7030A0"/>
                </a:solidFill>
                <a:latin typeface="Annes Font" panose="020F0502000000000000" pitchFamily="34" charset="0"/>
              </a:rPr>
              <a:t>Teach just before the starting point;</a:t>
            </a:r>
          </a:p>
          <a:p>
            <a:r>
              <a:rPr lang="en-US" sz="2800" dirty="0">
                <a:solidFill>
                  <a:srgbClr val="002060"/>
                </a:solidFill>
                <a:latin typeface="Annes Font" panose="020F0502000000000000" pitchFamily="34" charset="0"/>
              </a:rPr>
              <a:t>Make sure the basics are secure;</a:t>
            </a:r>
          </a:p>
          <a:p>
            <a:r>
              <a:rPr lang="en-US" sz="2800" dirty="0">
                <a:solidFill>
                  <a:srgbClr val="7030A0"/>
                </a:solidFill>
                <a:latin typeface="Annes Font" panose="020F0502000000000000" pitchFamily="34" charset="0"/>
              </a:rPr>
              <a:t>DON’T GET THEM TO COPY FROM THE BOARD - give them a close copy. </a:t>
            </a:r>
            <a:r>
              <a:rPr lang="en-US" sz="2800" dirty="0">
                <a:solidFill>
                  <a:srgbClr val="0070C0"/>
                </a:solidFill>
                <a:latin typeface="Annes Font" panose="020F0502000000000000" pitchFamily="34" charset="0"/>
              </a:rPr>
              <a:t>. </a:t>
            </a:r>
          </a:p>
          <a:p>
            <a:r>
              <a:rPr lang="en-US" sz="2800" dirty="0">
                <a:solidFill>
                  <a:srgbClr val="002060"/>
                </a:solidFill>
                <a:latin typeface="Annes Font" panose="020F0502000000000000" pitchFamily="34" charset="0"/>
              </a:rPr>
              <a:t>Limit the amount of instructions/tasks they are given. </a:t>
            </a:r>
          </a:p>
          <a:p>
            <a:r>
              <a:rPr lang="en-US" sz="2800" dirty="0">
                <a:solidFill>
                  <a:srgbClr val="7030A0"/>
                </a:solidFill>
                <a:latin typeface="Annes Font" panose="020F0502000000000000" pitchFamily="34" charset="0"/>
              </a:rPr>
              <a:t>Make teaching and learning multi-sensory (visual, </a:t>
            </a:r>
            <a:r>
              <a:rPr lang="en-GB" sz="2800" dirty="0">
                <a:solidFill>
                  <a:srgbClr val="7030A0"/>
                </a:solidFill>
                <a:latin typeface="Annes Font" panose="020F0502000000000000" pitchFamily="34" charset="0"/>
              </a:rPr>
              <a:t>kinaesthetic</a:t>
            </a:r>
            <a:r>
              <a:rPr lang="en-US" sz="2800" dirty="0">
                <a:solidFill>
                  <a:srgbClr val="7030A0"/>
                </a:solidFill>
                <a:latin typeface="Annes Font" panose="020F0502000000000000" pitchFamily="34" charset="0"/>
              </a:rPr>
              <a:t>, auditory)</a:t>
            </a:r>
            <a:endParaRPr lang="en-GB" sz="2800"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3408455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988D-1A96-23CD-ED64-BFE64697A52D}"/>
              </a:ext>
            </a:extLst>
          </p:cNvPr>
          <p:cNvSpPr>
            <a:spLocks noGrp="1"/>
          </p:cNvSpPr>
          <p:nvPr>
            <p:ph type="title"/>
          </p:nvPr>
        </p:nvSpPr>
        <p:spPr/>
        <p:txBody>
          <a:bodyPr>
            <a:normAutofit/>
          </a:bodyPr>
          <a:lstStyle/>
          <a:p>
            <a:pPr algn="ctr"/>
            <a:r>
              <a:rPr lang="en-GB" dirty="0">
                <a:solidFill>
                  <a:srgbClr val="00B050"/>
                </a:solidFill>
                <a:latin typeface="Annes Font" panose="020F0502000000000000" pitchFamily="34" charset="0"/>
                <a:cs typeface="Arial" panose="020B0604020202020204" pitchFamily="34" charset="0"/>
              </a:rPr>
              <a:t>Error Analysis</a:t>
            </a:r>
          </a:p>
        </p:txBody>
      </p:sp>
      <p:sp>
        <p:nvSpPr>
          <p:cNvPr id="3" name="Content Placeholder 2">
            <a:extLst>
              <a:ext uri="{FF2B5EF4-FFF2-40B4-BE49-F238E27FC236}">
                <a16:creationId xmlns:a16="http://schemas.microsoft.com/office/drawing/2014/main" id="{6861C9ED-0DF6-2839-84F1-9DCAC94F0C59}"/>
              </a:ext>
            </a:extLst>
          </p:cNvPr>
          <p:cNvSpPr>
            <a:spLocks noGrp="1"/>
          </p:cNvSpPr>
          <p:nvPr>
            <p:ph idx="1"/>
          </p:nvPr>
        </p:nvSpPr>
        <p:spPr>
          <a:xfrm>
            <a:off x="863600" y="1696720"/>
            <a:ext cx="10261600" cy="4338320"/>
          </a:xfrm>
        </p:spPr>
        <p:txBody>
          <a:bodyPr>
            <a:normAutofit/>
          </a:bodyPr>
          <a:lstStyle/>
          <a:p>
            <a:pPr>
              <a:buFontTx/>
              <a:buChar char="-"/>
            </a:pPr>
            <a:r>
              <a:rPr lang="en-GB" sz="2400" dirty="0">
                <a:solidFill>
                  <a:srgbClr val="7030A0"/>
                </a:solidFill>
                <a:latin typeface="Annes Font" panose="020F0502000000000000" pitchFamily="34" charset="0"/>
                <a:cs typeface="Arial" panose="020B0604020202020204" pitchFamily="34" charset="0"/>
              </a:rPr>
              <a:t>Teaching to follow the assessment (error analysis)</a:t>
            </a:r>
          </a:p>
          <a:p>
            <a:pPr>
              <a:buFontTx/>
              <a:buChar char="-"/>
            </a:pPr>
            <a:r>
              <a:rPr lang="en-GB" sz="2400" dirty="0">
                <a:solidFill>
                  <a:srgbClr val="002060"/>
                </a:solidFill>
                <a:latin typeface="Annes Font" panose="020F0502000000000000" pitchFamily="34" charset="0"/>
                <a:cs typeface="Arial" panose="020B0604020202020204" pitchFamily="34" charset="0"/>
              </a:rPr>
              <a:t>What do the following errors mean?</a:t>
            </a:r>
          </a:p>
          <a:p>
            <a:pPr>
              <a:buFontTx/>
              <a:buChar char="-"/>
            </a:pPr>
            <a:r>
              <a:rPr lang="en-GB" sz="2400" dirty="0">
                <a:solidFill>
                  <a:srgbClr val="7030A0"/>
                </a:solidFill>
                <a:latin typeface="Annes Font" panose="020F0502000000000000" pitchFamily="34" charset="0"/>
                <a:cs typeface="Arial" panose="020B0604020202020204" pitchFamily="34" charset="0"/>
              </a:rPr>
              <a:t>6 + 5 = 10</a:t>
            </a:r>
          </a:p>
          <a:p>
            <a:pPr>
              <a:buFontTx/>
              <a:buChar char="-"/>
            </a:pPr>
            <a:r>
              <a:rPr lang="en-GB" sz="2400" dirty="0">
                <a:solidFill>
                  <a:srgbClr val="002060"/>
                </a:solidFill>
                <a:latin typeface="Annes Font" panose="020F0502000000000000" pitchFamily="34" charset="0"/>
                <a:cs typeface="Arial" panose="020B0604020202020204" pitchFamily="34" charset="0"/>
              </a:rPr>
              <a:t>3.7 x 10 = 3.70</a:t>
            </a:r>
          </a:p>
          <a:p>
            <a:pPr>
              <a:buFontTx/>
              <a:buChar char="-"/>
            </a:pPr>
            <a:r>
              <a:rPr lang="en-GB" sz="2400" dirty="0">
                <a:solidFill>
                  <a:srgbClr val="002060"/>
                </a:solidFill>
                <a:latin typeface="Annes Font" panose="020F0502000000000000" pitchFamily="34" charset="0"/>
                <a:cs typeface="Arial" panose="020B0604020202020204" pitchFamily="34" charset="0"/>
              </a:rPr>
              <a:t>  </a:t>
            </a:r>
            <a:r>
              <a:rPr lang="en-GB" sz="2400" dirty="0">
                <a:solidFill>
                  <a:srgbClr val="7030A0"/>
                </a:solidFill>
                <a:latin typeface="Annes Font" panose="020F0502000000000000" pitchFamily="34" charset="0"/>
                <a:cs typeface="Arial" panose="020B0604020202020204" pitchFamily="34" charset="0"/>
              </a:rPr>
              <a:t>83</a:t>
            </a:r>
          </a:p>
          <a:p>
            <a:pPr marL="0" indent="0">
              <a:buNone/>
            </a:pPr>
            <a:r>
              <a:rPr lang="en-GB" sz="2400" dirty="0">
                <a:solidFill>
                  <a:srgbClr val="7030A0"/>
                </a:solidFill>
                <a:latin typeface="Annes Font" panose="020F0502000000000000" pitchFamily="34" charset="0"/>
                <a:cs typeface="Arial" panose="020B0604020202020204" pitchFamily="34" charset="0"/>
              </a:rPr>
              <a:t>   +47</a:t>
            </a:r>
          </a:p>
          <a:p>
            <a:pPr marL="0" indent="0">
              <a:buNone/>
            </a:pPr>
            <a:r>
              <a:rPr lang="en-GB" sz="2400" dirty="0">
                <a:solidFill>
                  <a:srgbClr val="7030A0"/>
                </a:solidFill>
                <a:latin typeface="Annes Font" panose="020F0502000000000000" pitchFamily="34" charset="0"/>
                <a:cs typeface="Arial" panose="020B0604020202020204" pitchFamily="34" charset="0"/>
              </a:rPr>
              <a:t> 1210</a:t>
            </a:r>
          </a:p>
          <a:p>
            <a:pPr>
              <a:buFontTx/>
              <a:buChar char="-"/>
            </a:pPr>
            <a:endParaRPr lang="en-GB" dirty="0">
              <a:solidFill>
                <a:srgbClr val="0070C0"/>
              </a:solidFill>
              <a:latin typeface="Arial" panose="020B0604020202020204" pitchFamily="34" charset="0"/>
              <a:cs typeface="Arial" panose="020B0604020202020204" pitchFamily="34" charset="0"/>
            </a:endParaRPr>
          </a:p>
          <a:p>
            <a:pPr>
              <a:buFontTx/>
              <a:buChar char="-"/>
            </a:pPr>
            <a:endParaRPr lang="en-GB" dirty="0">
              <a:solidFill>
                <a:srgbClr val="0070C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347362D-2DBC-6A82-E15F-37727CD7D248}"/>
              </a:ext>
            </a:extLst>
          </p:cNvPr>
          <p:cNvCxnSpPr/>
          <p:nvPr/>
        </p:nvCxnSpPr>
        <p:spPr>
          <a:xfrm>
            <a:off x="1066800" y="4602480"/>
            <a:ext cx="83312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A36A452-A589-4FFC-9DAF-2A2F9B897278}"/>
              </a:ext>
            </a:extLst>
          </p:cNvPr>
          <p:cNvCxnSpPr/>
          <p:nvPr/>
        </p:nvCxnSpPr>
        <p:spPr>
          <a:xfrm>
            <a:off x="1066800" y="5008880"/>
            <a:ext cx="8331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2209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D946-E816-E5E3-B8FC-86C2B0026C0F}"/>
              </a:ext>
            </a:extLst>
          </p:cNvPr>
          <p:cNvSpPr>
            <a:spLocks noGrp="1"/>
          </p:cNvSpPr>
          <p:nvPr>
            <p:ph type="title"/>
          </p:nvPr>
        </p:nvSpPr>
        <p:spPr/>
        <p:txBody>
          <a:bodyPr>
            <a:normAutofit fontScale="90000"/>
          </a:bodyPr>
          <a:lstStyle/>
          <a:p>
            <a:pPr algn="ctr"/>
            <a:r>
              <a:rPr lang="en-GB" dirty="0">
                <a:solidFill>
                  <a:srgbClr val="00B050"/>
                </a:solidFill>
                <a:latin typeface="Annes Font" panose="020F0502000000000000" pitchFamily="34" charset="0"/>
                <a:cs typeface="Arial" panose="020B0604020202020204" pitchFamily="34" charset="0"/>
              </a:rPr>
              <a:t>A Successful Intervention Programme</a:t>
            </a:r>
            <a:endParaRPr lang="en-GB" dirty="0">
              <a:latin typeface="Annes Font" panose="020F0502000000000000" pitchFamily="34" charset="0"/>
            </a:endParaRPr>
          </a:p>
        </p:txBody>
      </p:sp>
      <p:sp>
        <p:nvSpPr>
          <p:cNvPr id="3" name="Content Placeholder 2">
            <a:extLst>
              <a:ext uri="{FF2B5EF4-FFF2-40B4-BE49-F238E27FC236}">
                <a16:creationId xmlns:a16="http://schemas.microsoft.com/office/drawing/2014/main" id="{644334DF-7DEE-9D84-A865-0D68883B8A2E}"/>
              </a:ext>
            </a:extLst>
          </p:cNvPr>
          <p:cNvSpPr>
            <a:spLocks noGrp="1"/>
          </p:cNvSpPr>
          <p:nvPr>
            <p:ph idx="1"/>
          </p:nvPr>
        </p:nvSpPr>
        <p:spPr/>
        <p:txBody>
          <a:bodyPr>
            <a:normAutofit/>
          </a:bodyPr>
          <a:lstStyle/>
          <a:p>
            <a:r>
              <a:rPr lang="en-GB" sz="2000" dirty="0">
                <a:solidFill>
                  <a:srgbClr val="0070C0"/>
                </a:solidFill>
                <a:latin typeface="Annes Font" panose="020F0502000000000000" pitchFamily="34" charset="0"/>
                <a:cs typeface="Arial" panose="020B0604020202020204" pitchFamily="34" charset="0"/>
              </a:rPr>
              <a:t>Work in small chunks</a:t>
            </a:r>
          </a:p>
          <a:p>
            <a:r>
              <a:rPr lang="en-GB" sz="2000" dirty="0">
                <a:solidFill>
                  <a:srgbClr val="002060"/>
                </a:solidFill>
                <a:latin typeface="Annes Font" panose="020F0502000000000000" pitchFamily="34" charset="0"/>
                <a:cs typeface="Arial" panose="020B0604020202020204" pitchFamily="34" charset="0"/>
              </a:rPr>
              <a:t>Give more oral work than written work, especially at the start</a:t>
            </a:r>
          </a:p>
          <a:p>
            <a:r>
              <a:rPr lang="en-GB" sz="2000" dirty="0">
                <a:solidFill>
                  <a:srgbClr val="0070C0"/>
                </a:solidFill>
                <a:latin typeface="Annes Font" panose="020F0502000000000000" pitchFamily="34" charset="0"/>
                <a:cs typeface="Arial" panose="020B0604020202020204" pitchFamily="34" charset="0"/>
              </a:rPr>
              <a:t>Carefully limit all memory demands</a:t>
            </a:r>
          </a:p>
          <a:p>
            <a:r>
              <a:rPr lang="en-GB" sz="2000" dirty="0">
                <a:solidFill>
                  <a:srgbClr val="002060"/>
                </a:solidFill>
                <a:latin typeface="Annes Font" panose="020F0502000000000000" pitchFamily="34" charset="0"/>
                <a:cs typeface="Arial" panose="020B0604020202020204" pitchFamily="34" charset="0"/>
              </a:rPr>
              <a:t>Make it personal</a:t>
            </a:r>
          </a:p>
          <a:p>
            <a:r>
              <a:rPr lang="en-GB" sz="2000" dirty="0">
                <a:solidFill>
                  <a:srgbClr val="002060"/>
                </a:solidFill>
                <a:latin typeface="Annes Font" panose="020F0502000000000000" pitchFamily="34" charset="0"/>
                <a:cs typeface="Arial" panose="020B0604020202020204" pitchFamily="34" charset="0"/>
              </a:rPr>
              <a:t>Revise and repeat</a:t>
            </a:r>
          </a:p>
          <a:p>
            <a:r>
              <a:rPr lang="en-GB" sz="2000" dirty="0">
                <a:solidFill>
                  <a:srgbClr val="0070C0"/>
                </a:solidFill>
                <a:latin typeface="Annes Font" panose="020F0502000000000000" pitchFamily="34" charset="0"/>
                <a:cs typeface="Arial" panose="020B0604020202020204" pitchFamily="34" charset="0"/>
              </a:rPr>
              <a:t>Be realistic in target setting</a:t>
            </a:r>
          </a:p>
          <a:p>
            <a:r>
              <a:rPr lang="en-GB" sz="2000" dirty="0">
                <a:solidFill>
                  <a:srgbClr val="002060"/>
                </a:solidFill>
                <a:latin typeface="Annes Font" panose="020F0502000000000000" pitchFamily="34" charset="0"/>
                <a:cs typeface="Arial" panose="020B0604020202020204" pitchFamily="34" charset="0"/>
              </a:rPr>
              <a:t>Vary the teaching modes (multi-sensory)</a:t>
            </a:r>
          </a:p>
          <a:p>
            <a:pPr marL="0" indent="0">
              <a:buNone/>
            </a:pPr>
            <a:r>
              <a:rPr lang="en-GB" sz="2000" b="1" dirty="0">
                <a:solidFill>
                  <a:srgbClr val="00B050"/>
                </a:solidFill>
                <a:latin typeface="Annes Font" panose="020F0502000000000000" pitchFamily="34" charset="0"/>
                <a:cs typeface="Arial" panose="020B0604020202020204" pitchFamily="34" charset="0"/>
              </a:rPr>
              <a:t>Make maths fun!</a:t>
            </a:r>
          </a:p>
          <a:p>
            <a:pPr>
              <a:buFont typeface="Courier New" panose="02070309020205020404" pitchFamily="49" charset="0"/>
              <a:buChar char="o"/>
            </a:pPr>
            <a:r>
              <a:rPr lang="en-GB" sz="2000" b="1" dirty="0">
                <a:solidFill>
                  <a:srgbClr val="7030A0"/>
                </a:solidFill>
                <a:latin typeface="Annes Font" panose="020F0502000000000000" pitchFamily="34" charset="0"/>
                <a:cs typeface="Arial" panose="020B0604020202020204" pitchFamily="34" charset="0"/>
              </a:rPr>
              <a:t>Mistakes are good</a:t>
            </a:r>
          </a:p>
        </p:txBody>
      </p:sp>
    </p:spTree>
    <p:extLst>
      <p:ext uri="{BB962C8B-B14F-4D97-AF65-F5344CB8AC3E}">
        <p14:creationId xmlns:p14="http://schemas.microsoft.com/office/powerpoint/2010/main" val="48906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EBDA07-AC1C-E1CF-BAE7-9EE686731FFB}"/>
              </a:ext>
            </a:extLst>
          </p:cNvPr>
          <p:cNvPicPr>
            <a:picLocks noChangeAspect="1"/>
          </p:cNvPicPr>
          <p:nvPr/>
        </p:nvPicPr>
        <p:blipFill>
          <a:blip r:embed="rId2"/>
          <a:stretch>
            <a:fillRect/>
          </a:stretch>
        </p:blipFill>
        <p:spPr>
          <a:xfrm>
            <a:off x="1944931" y="469187"/>
            <a:ext cx="8302138" cy="5919626"/>
          </a:xfrm>
          <a:prstGeom prst="rect">
            <a:avLst/>
          </a:prstGeom>
        </p:spPr>
      </p:pic>
    </p:spTree>
    <p:extLst>
      <p:ext uri="{BB962C8B-B14F-4D97-AF65-F5344CB8AC3E}">
        <p14:creationId xmlns:p14="http://schemas.microsoft.com/office/powerpoint/2010/main" val="3122989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4B60-ED27-3447-7FA9-4FD63A95B071}"/>
              </a:ext>
            </a:extLst>
          </p:cNvPr>
          <p:cNvSpPr>
            <a:spLocks noGrp="1"/>
          </p:cNvSpPr>
          <p:nvPr>
            <p:ph type="title"/>
          </p:nvPr>
        </p:nvSpPr>
        <p:spPr/>
        <p:txBody>
          <a:bodyPr/>
          <a:lstStyle/>
          <a:p>
            <a:pPr algn="ctr"/>
            <a:r>
              <a:rPr lang="en-GB" dirty="0">
                <a:solidFill>
                  <a:srgbClr val="7030A0"/>
                </a:solidFill>
                <a:latin typeface="Annes Font" panose="020F0502000000000000" pitchFamily="34" charset="0"/>
              </a:rPr>
              <a:t>Teaching Numeracy – Key Concepts</a:t>
            </a:r>
          </a:p>
        </p:txBody>
      </p:sp>
      <p:sp>
        <p:nvSpPr>
          <p:cNvPr id="3" name="Content Placeholder 2">
            <a:extLst>
              <a:ext uri="{FF2B5EF4-FFF2-40B4-BE49-F238E27FC236}">
                <a16:creationId xmlns:a16="http://schemas.microsoft.com/office/drawing/2014/main" id="{189FD7A4-169E-B212-D349-300626243D2F}"/>
              </a:ext>
            </a:extLst>
          </p:cNvPr>
          <p:cNvSpPr>
            <a:spLocks noGrp="1"/>
          </p:cNvSpPr>
          <p:nvPr>
            <p:ph idx="1"/>
          </p:nvPr>
        </p:nvSpPr>
        <p:spPr>
          <a:xfrm>
            <a:off x="1066800" y="1747520"/>
            <a:ext cx="10058400" cy="4287520"/>
          </a:xfrm>
        </p:spPr>
        <p:txBody>
          <a:bodyPr>
            <a:noAutofit/>
          </a:bodyPr>
          <a:lstStyle/>
          <a:p>
            <a:pPr marL="0" indent="0">
              <a:buNone/>
            </a:pPr>
            <a:r>
              <a:rPr lang="en-GB" sz="2400" dirty="0">
                <a:solidFill>
                  <a:srgbClr val="002060"/>
                </a:solidFill>
                <a:latin typeface="Annes Font" panose="020F0502000000000000" pitchFamily="34" charset="0"/>
              </a:rPr>
              <a:t>1. Handle it (concrete)</a:t>
            </a:r>
          </a:p>
          <a:p>
            <a:pPr marL="0" indent="0">
              <a:buNone/>
            </a:pPr>
            <a:r>
              <a:rPr lang="en-GB" sz="2400" dirty="0">
                <a:solidFill>
                  <a:srgbClr val="0070C0"/>
                </a:solidFill>
                <a:latin typeface="Annes Font" panose="020F0502000000000000" pitchFamily="34" charset="0"/>
              </a:rPr>
              <a:t>2 See it</a:t>
            </a:r>
          </a:p>
          <a:p>
            <a:pPr marL="0" indent="0">
              <a:buNone/>
            </a:pPr>
            <a:r>
              <a:rPr lang="en-GB" sz="2400" dirty="0">
                <a:solidFill>
                  <a:srgbClr val="002060"/>
                </a:solidFill>
                <a:latin typeface="Annes Font" panose="020F0502000000000000" pitchFamily="34" charset="0"/>
              </a:rPr>
              <a:t>3 Draw it (diagrammatic/pictorial</a:t>
            </a:r>
          </a:p>
          <a:p>
            <a:pPr marL="0" indent="0">
              <a:buNone/>
            </a:pPr>
            <a:r>
              <a:rPr lang="en-GB" sz="2400" dirty="0">
                <a:solidFill>
                  <a:srgbClr val="0070C0"/>
                </a:solidFill>
                <a:latin typeface="Annes Font" panose="020F0502000000000000" pitchFamily="34" charset="0"/>
              </a:rPr>
              <a:t>4 Talk it</a:t>
            </a:r>
          </a:p>
          <a:p>
            <a:pPr marL="0" indent="0">
              <a:buNone/>
            </a:pPr>
            <a:r>
              <a:rPr lang="en-GB" sz="2400" dirty="0">
                <a:solidFill>
                  <a:srgbClr val="002060"/>
                </a:solidFill>
                <a:latin typeface="Annes Font" panose="020F0502000000000000" pitchFamily="34" charset="0"/>
              </a:rPr>
              <a:t>5 Write (abstract)</a:t>
            </a:r>
          </a:p>
          <a:p>
            <a:pPr marL="0" indent="0">
              <a:buNone/>
            </a:pPr>
            <a:r>
              <a:rPr lang="en-GB" sz="2400" dirty="0">
                <a:solidFill>
                  <a:srgbClr val="0070C0"/>
                </a:solidFill>
                <a:latin typeface="Annes Font" panose="020F0502000000000000" pitchFamily="34" charset="0"/>
              </a:rPr>
              <a:t>6 Teach it</a:t>
            </a:r>
          </a:p>
          <a:p>
            <a:endParaRPr lang="en-GB" sz="2400" dirty="0">
              <a:solidFill>
                <a:srgbClr val="0070C0"/>
              </a:solidFill>
              <a:latin typeface="Annes Font" panose="020F0502000000000000" pitchFamily="34" charset="0"/>
            </a:endParaRPr>
          </a:p>
          <a:p>
            <a:pPr marL="0" indent="0">
              <a:buNone/>
            </a:pPr>
            <a:r>
              <a:rPr lang="en-GB" sz="2400" dirty="0">
                <a:solidFill>
                  <a:srgbClr val="002060"/>
                </a:solidFill>
                <a:latin typeface="Annes Font" panose="020F0502000000000000" pitchFamily="34" charset="0"/>
              </a:rPr>
              <a:t>Teaching all too often starts and stays at number 5 (which is usually the assessed area)</a:t>
            </a:r>
          </a:p>
        </p:txBody>
      </p:sp>
    </p:spTree>
    <p:extLst>
      <p:ext uri="{BB962C8B-B14F-4D97-AF65-F5344CB8AC3E}">
        <p14:creationId xmlns:p14="http://schemas.microsoft.com/office/powerpoint/2010/main" val="2108058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A7C6-BD19-4C46-B26F-8F376D0F58F7}"/>
              </a:ext>
            </a:extLst>
          </p:cNvPr>
          <p:cNvSpPr>
            <a:spLocks noGrp="1"/>
          </p:cNvSpPr>
          <p:nvPr>
            <p:ph type="title"/>
          </p:nvPr>
        </p:nvSpPr>
        <p:spPr>
          <a:xfrm>
            <a:off x="528320" y="193913"/>
            <a:ext cx="10058400" cy="1371600"/>
          </a:xfrm>
        </p:spPr>
        <p:txBody>
          <a:bodyPr>
            <a:normAutofit fontScale="90000"/>
          </a:bodyPr>
          <a:lstStyle/>
          <a:p>
            <a:r>
              <a:rPr lang="en-GB" dirty="0">
                <a:solidFill>
                  <a:srgbClr val="7030A0"/>
                </a:solidFill>
                <a:latin typeface="Annes Font" panose="020F0502000000000000" pitchFamily="34" charset="0"/>
              </a:rPr>
              <a:t>Manipulatives</a:t>
            </a:r>
            <a:r>
              <a:rPr lang="en-GB" dirty="0">
                <a:hlinkClick r:id="rId2"/>
              </a:rPr>
              <a:t>www.mathsbot.com</a:t>
            </a:r>
            <a:br>
              <a:rPr lang="en-GB" dirty="0"/>
            </a:br>
            <a:endParaRPr lang="en-GB" dirty="0">
              <a:solidFill>
                <a:srgbClr val="7030A0"/>
              </a:solidFill>
              <a:latin typeface="Annes Font" panose="020F0502000000000000" pitchFamily="34" charset="0"/>
            </a:endParaRPr>
          </a:p>
        </p:txBody>
      </p:sp>
      <p:sp>
        <p:nvSpPr>
          <p:cNvPr id="3" name="Content Placeholder 2">
            <a:extLst>
              <a:ext uri="{FF2B5EF4-FFF2-40B4-BE49-F238E27FC236}">
                <a16:creationId xmlns:a16="http://schemas.microsoft.com/office/drawing/2014/main" id="{25B15260-E6B5-4A5B-9643-CDA0441BDBC6}"/>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A5531963-6123-4CDC-82F2-4A12EEE6C440}"/>
              </a:ext>
            </a:extLst>
          </p:cNvPr>
          <p:cNvPicPr>
            <a:picLocks noChangeAspect="1"/>
          </p:cNvPicPr>
          <p:nvPr/>
        </p:nvPicPr>
        <p:blipFill>
          <a:blip r:embed="rId3"/>
          <a:stretch>
            <a:fillRect/>
          </a:stretch>
        </p:blipFill>
        <p:spPr>
          <a:xfrm>
            <a:off x="212422" y="1027906"/>
            <a:ext cx="11767155" cy="5702593"/>
          </a:xfrm>
          <a:prstGeom prst="rect">
            <a:avLst/>
          </a:prstGeom>
        </p:spPr>
      </p:pic>
    </p:spTree>
    <p:extLst>
      <p:ext uri="{BB962C8B-B14F-4D97-AF65-F5344CB8AC3E}">
        <p14:creationId xmlns:p14="http://schemas.microsoft.com/office/powerpoint/2010/main" val="271816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E544-881F-47DE-AA8F-3B67178C0168}"/>
              </a:ext>
            </a:extLst>
          </p:cNvPr>
          <p:cNvSpPr>
            <a:spLocks noGrp="1"/>
          </p:cNvSpPr>
          <p:nvPr>
            <p:ph type="title"/>
          </p:nvPr>
        </p:nvSpPr>
        <p:spPr>
          <a:xfrm>
            <a:off x="325120" y="365125"/>
            <a:ext cx="11028680" cy="1460500"/>
          </a:xfrm>
        </p:spPr>
        <p:txBody>
          <a:bodyPr/>
          <a:lstStyle/>
          <a:p>
            <a:pPr algn="ctr"/>
            <a:r>
              <a:rPr lang="en-GB" dirty="0">
                <a:solidFill>
                  <a:srgbClr val="7030A0"/>
                </a:solidFill>
                <a:latin typeface="Annes Font" panose="020F0502000000000000" pitchFamily="34" charset="0"/>
              </a:rPr>
              <a:t>Maths Explained </a:t>
            </a:r>
            <a:r>
              <a:rPr lang="en-GB" dirty="0"/>
              <a:t>- </a:t>
            </a:r>
            <a:r>
              <a:rPr lang="en-GB" dirty="0">
                <a:hlinkClick r:id="rId2"/>
              </a:rPr>
              <a:t>Maths Explained — Steve Chinn</a:t>
            </a:r>
            <a:endParaRPr lang="en-GB" dirty="0"/>
          </a:p>
        </p:txBody>
      </p:sp>
      <p:sp>
        <p:nvSpPr>
          <p:cNvPr id="3" name="Content Placeholder 2">
            <a:extLst>
              <a:ext uri="{FF2B5EF4-FFF2-40B4-BE49-F238E27FC236}">
                <a16:creationId xmlns:a16="http://schemas.microsoft.com/office/drawing/2014/main" id="{B2AFCA79-C39C-40CD-9C0C-4B81D4AA0CFD}"/>
              </a:ext>
            </a:extLst>
          </p:cNvPr>
          <p:cNvSpPr>
            <a:spLocks noGrp="1"/>
          </p:cNvSpPr>
          <p:nvPr>
            <p:ph idx="1"/>
          </p:nvPr>
        </p:nvSpPr>
        <p:spPr/>
        <p:txBody>
          <a:bodyPr/>
          <a:lstStyle/>
          <a:p>
            <a:r>
              <a:rPr lang="en-US" dirty="0">
                <a:hlinkClick r:id="rId3"/>
              </a:rPr>
              <a:t>Our Maths lessons - Maths Explained video tutorials</a:t>
            </a:r>
            <a:endParaRPr lang="en-US" dirty="0"/>
          </a:p>
          <a:p>
            <a:endParaRPr lang="en-US" sz="3600" dirty="0"/>
          </a:p>
          <a:p>
            <a:r>
              <a:rPr lang="en-US" sz="3600" dirty="0">
                <a:solidFill>
                  <a:srgbClr val="7030A0"/>
                </a:solidFill>
                <a:latin typeface="Annes Font" panose="020F0502000000000000" pitchFamily="34" charset="0"/>
              </a:rPr>
              <a:t>Steve Chinn’s Maths Explained website has some fantastic tutorial videos that the student can watch and worksheets to then embed the learning further.</a:t>
            </a:r>
            <a:endParaRPr lang="en-GB" sz="3600" dirty="0">
              <a:solidFill>
                <a:srgbClr val="7030A0"/>
              </a:solidFill>
              <a:latin typeface="Annes Font" panose="020F0502000000000000" pitchFamily="34" charset="0"/>
            </a:endParaRPr>
          </a:p>
        </p:txBody>
      </p:sp>
    </p:spTree>
    <p:extLst>
      <p:ext uri="{BB962C8B-B14F-4D97-AF65-F5344CB8AC3E}">
        <p14:creationId xmlns:p14="http://schemas.microsoft.com/office/powerpoint/2010/main" val="754381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877BF-B63C-41E3-81BB-FC1C9B4241F5}"/>
              </a:ext>
            </a:extLst>
          </p:cNvPr>
          <p:cNvSpPr txBox="1"/>
          <p:nvPr/>
        </p:nvSpPr>
        <p:spPr>
          <a:xfrm>
            <a:off x="333148" y="3280787"/>
            <a:ext cx="2392680" cy="923330"/>
          </a:xfrm>
          <a:prstGeom prst="rect">
            <a:avLst/>
          </a:prstGeom>
          <a:noFill/>
        </p:spPr>
        <p:txBody>
          <a:bodyPr wrap="square">
            <a:spAutoFit/>
          </a:bodyPr>
          <a:lstStyle/>
          <a:p>
            <a:r>
              <a:rPr lang="en-US" dirty="0">
                <a:hlinkClick r:id="rId2"/>
              </a:rPr>
              <a:t>1-Minute Maths App | White Rose Maths</a:t>
            </a:r>
            <a:endParaRPr lang="en-GB" dirty="0"/>
          </a:p>
        </p:txBody>
      </p:sp>
      <p:sp>
        <p:nvSpPr>
          <p:cNvPr id="4" name="TextBox 3">
            <a:extLst>
              <a:ext uri="{FF2B5EF4-FFF2-40B4-BE49-F238E27FC236}">
                <a16:creationId xmlns:a16="http://schemas.microsoft.com/office/drawing/2014/main" id="{3DF2E142-EE18-4263-9987-23D844B4F234}"/>
              </a:ext>
            </a:extLst>
          </p:cNvPr>
          <p:cNvSpPr txBox="1"/>
          <p:nvPr/>
        </p:nvSpPr>
        <p:spPr>
          <a:xfrm>
            <a:off x="434748" y="472440"/>
            <a:ext cx="2189480" cy="2308324"/>
          </a:xfrm>
          <a:prstGeom prst="rect">
            <a:avLst/>
          </a:prstGeom>
          <a:noFill/>
        </p:spPr>
        <p:txBody>
          <a:bodyPr wrap="square" rtlCol="0">
            <a:spAutoFit/>
          </a:bodyPr>
          <a:lstStyle/>
          <a:p>
            <a:r>
              <a:rPr lang="en-GB" dirty="0">
                <a:solidFill>
                  <a:srgbClr val="7030A0"/>
                </a:solidFill>
                <a:latin typeface="Annes Font" panose="020F0502000000000000" pitchFamily="34" charset="0"/>
              </a:rPr>
              <a:t>The White Rose 1 minute Maths App (downloaded from the </a:t>
            </a:r>
          </a:p>
          <a:p>
            <a:r>
              <a:rPr lang="en-GB" dirty="0">
                <a:solidFill>
                  <a:srgbClr val="7030A0"/>
                </a:solidFill>
                <a:latin typeface="Annes Font" panose="020F0502000000000000" pitchFamily="34" charset="0"/>
              </a:rPr>
              <a:t>App Store or Playstore deals with subitising, addition and subtraction.</a:t>
            </a:r>
          </a:p>
        </p:txBody>
      </p:sp>
      <p:pic>
        <p:nvPicPr>
          <p:cNvPr id="12" name="Picture 11" descr="Graphical user interface, text, application&#10;&#10;Description automatically generated">
            <a:extLst>
              <a:ext uri="{FF2B5EF4-FFF2-40B4-BE49-F238E27FC236}">
                <a16:creationId xmlns:a16="http://schemas.microsoft.com/office/drawing/2014/main" id="{EA3DECCE-EC61-485B-B9EA-459A0CDAA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360" y="0"/>
            <a:ext cx="3086100" cy="6858000"/>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439914E8-9297-43C5-989F-52433ABDC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725" y="0"/>
            <a:ext cx="3086100" cy="6858000"/>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0CB95506-F254-4046-9105-9E6CF2294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3340" y="0"/>
            <a:ext cx="30861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4468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704369-F3A7-41E6-8327-07757CF3076F}"/>
              </a:ext>
            </a:extLst>
          </p:cNvPr>
          <p:cNvSpPr txBox="1"/>
          <p:nvPr/>
        </p:nvSpPr>
        <p:spPr>
          <a:xfrm>
            <a:off x="6487160" y="436256"/>
            <a:ext cx="2284600" cy="369332"/>
          </a:xfrm>
          <a:prstGeom prst="rect">
            <a:avLst/>
          </a:prstGeom>
          <a:noFill/>
        </p:spPr>
        <p:txBody>
          <a:bodyPr wrap="none" rtlCol="0">
            <a:spAutoFit/>
          </a:bodyPr>
          <a:lstStyle/>
          <a:p>
            <a:r>
              <a:rPr lang="en-GB" dirty="0">
                <a:solidFill>
                  <a:srgbClr val="7030A0"/>
                </a:solidFill>
                <a:latin typeface="Annes Font" panose="020F0502000000000000" pitchFamily="34" charset="0"/>
              </a:rPr>
              <a:t>Number Sense Maths</a:t>
            </a:r>
          </a:p>
        </p:txBody>
      </p:sp>
      <p:sp>
        <p:nvSpPr>
          <p:cNvPr id="4" name="TextBox 3">
            <a:extLst>
              <a:ext uri="{FF2B5EF4-FFF2-40B4-BE49-F238E27FC236}">
                <a16:creationId xmlns:a16="http://schemas.microsoft.com/office/drawing/2014/main" id="{08F4A31A-B759-4924-A83D-B0E172A5A410}"/>
              </a:ext>
            </a:extLst>
          </p:cNvPr>
          <p:cNvSpPr txBox="1"/>
          <p:nvPr/>
        </p:nvSpPr>
        <p:spPr>
          <a:xfrm>
            <a:off x="6515792" y="857167"/>
            <a:ext cx="5430520" cy="646331"/>
          </a:xfrm>
          <a:prstGeom prst="rect">
            <a:avLst/>
          </a:prstGeom>
          <a:noFill/>
        </p:spPr>
        <p:txBody>
          <a:bodyPr wrap="square">
            <a:spAutoFit/>
          </a:bodyPr>
          <a:lstStyle/>
          <a:p>
            <a:r>
              <a:rPr lang="en-US" dirty="0">
                <a:hlinkClick r:id="rId2"/>
              </a:rPr>
              <a:t>Systematic number fact teaching | Number Sense Maths</a:t>
            </a:r>
            <a:endParaRPr lang="en-GB" dirty="0"/>
          </a:p>
        </p:txBody>
      </p:sp>
      <p:pic>
        <p:nvPicPr>
          <p:cNvPr id="5" name="Picture 4">
            <a:extLst>
              <a:ext uri="{FF2B5EF4-FFF2-40B4-BE49-F238E27FC236}">
                <a16:creationId xmlns:a16="http://schemas.microsoft.com/office/drawing/2014/main" id="{C9F2C576-8306-4ED2-BA6C-4A10A6569046}"/>
              </a:ext>
            </a:extLst>
          </p:cNvPr>
          <p:cNvPicPr>
            <a:picLocks noChangeAspect="1"/>
          </p:cNvPicPr>
          <p:nvPr/>
        </p:nvPicPr>
        <p:blipFill>
          <a:blip r:embed="rId3"/>
          <a:stretch>
            <a:fillRect/>
          </a:stretch>
        </p:blipFill>
        <p:spPr>
          <a:xfrm>
            <a:off x="507283" y="409150"/>
            <a:ext cx="5979877" cy="6073900"/>
          </a:xfrm>
          <a:prstGeom prst="rect">
            <a:avLst/>
          </a:prstGeom>
        </p:spPr>
      </p:pic>
      <p:sp>
        <p:nvSpPr>
          <p:cNvPr id="10" name="TextBox 9">
            <a:extLst>
              <a:ext uri="{FF2B5EF4-FFF2-40B4-BE49-F238E27FC236}">
                <a16:creationId xmlns:a16="http://schemas.microsoft.com/office/drawing/2014/main" id="{4918A05B-C8C2-1A55-2168-ECD4551AE36A}"/>
              </a:ext>
            </a:extLst>
          </p:cNvPr>
          <p:cNvSpPr txBox="1"/>
          <p:nvPr/>
        </p:nvSpPr>
        <p:spPr>
          <a:xfrm>
            <a:off x="6589713" y="1727865"/>
            <a:ext cx="3733800" cy="369332"/>
          </a:xfrm>
          <a:prstGeom prst="rect">
            <a:avLst/>
          </a:prstGeom>
          <a:noFill/>
        </p:spPr>
        <p:txBody>
          <a:bodyPr wrap="square">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Early Number Sense - I See Maths</a:t>
            </a:r>
            <a:endParaRPr lang="en-GB" dirty="0">
              <a:solidFill>
                <a:srgbClr val="0070C0"/>
              </a:solidFill>
            </a:endParaRPr>
          </a:p>
        </p:txBody>
      </p:sp>
      <p:graphicFrame>
        <p:nvGraphicFramePr>
          <p:cNvPr id="11" name="Object 10">
            <a:extLst>
              <a:ext uri="{FF2B5EF4-FFF2-40B4-BE49-F238E27FC236}">
                <a16:creationId xmlns:a16="http://schemas.microsoft.com/office/drawing/2014/main" id="{0C3C755A-08A8-E0C3-C978-26D058AB5759}"/>
              </a:ext>
            </a:extLst>
          </p:cNvPr>
          <p:cNvGraphicFramePr>
            <a:graphicFrameLocks noChangeAspect="1"/>
          </p:cNvGraphicFramePr>
          <p:nvPr>
            <p:extLst>
              <p:ext uri="{D42A27DB-BD31-4B8C-83A1-F6EECF244321}">
                <p14:modId xmlns:p14="http://schemas.microsoft.com/office/powerpoint/2010/main" val="1213503347"/>
              </p:ext>
            </p:extLst>
          </p:nvPr>
        </p:nvGraphicFramePr>
        <p:xfrm>
          <a:off x="6314440" y="4135438"/>
          <a:ext cx="3059113" cy="479425"/>
        </p:xfrm>
        <a:graphic>
          <a:graphicData uri="http://schemas.openxmlformats.org/presentationml/2006/ole">
            <mc:AlternateContent xmlns:mc="http://schemas.openxmlformats.org/markup-compatibility/2006">
              <mc:Choice xmlns:v="urn:schemas-microsoft-com:vml" Requires="v">
                <p:oleObj name="Packager Shell Object" showAsIcon="1" r:id="rId5" imgW="3059280" imgH="478800" progId="Package">
                  <p:embed/>
                </p:oleObj>
              </mc:Choice>
              <mc:Fallback>
                <p:oleObj name="Packager Shell Object" showAsIcon="1" r:id="rId5" imgW="3059280" imgH="478800" progId="Package">
                  <p:embed/>
                  <p:pic>
                    <p:nvPicPr>
                      <p:cNvPr id="0" name=""/>
                      <p:cNvPicPr/>
                      <p:nvPr/>
                    </p:nvPicPr>
                    <p:blipFill>
                      <a:blip r:embed="rId6"/>
                      <a:stretch>
                        <a:fillRect/>
                      </a:stretch>
                    </p:blipFill>
                    <p:spPr>
                      <a:xfrm>
                        <a:off x="6314440" y="4135438"/>
                        <a:ext cx="3059113" cy="47942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56BF1A1-D75F-9F3D-3F53-9974C2E4459E}"/>
              </a:ext>
            </a:extLst>
          </p:cNvPr>
          <p:cNvSpPr txBox="1"/>
          <p:nvPr/>
        </p:nvSpPr>
        <p:spPr>
          <a:xfrm>
            <a:off x="6634480" y="4855967"/>
            <a:ext cx="6096000" cy="369332"/>
          </a:xfrm>
          <a:prstGeom prst="rect">
            <a:avLst/>
          </a:prstGeom>
          <a:noFill/>
        </p:spPr>
        <p:txBody>
          <a:bodyPr wrap="square">
            <a:spAutoFit/>
          </a:bodyPr>
          <a:lstStyle/>
          <a:p>
            <a:r>
              <a:rPr lang="en-GB" dirty="0"/>
              <a:t>Dyscalculia Questionnaire</a:t>
            </a:r>
          </a:p>
        </p:txBody>
      </p:sp>
      <p:sp>
        <p:nvSpPr>
          <p:cNvPr id="7" name="TextBox 6">
            <a:extLst>
              <a:ext uri="{FF2B5EF4-FFF2-40B4-BE49-F238E27FC236}">
                <a16:creationId xmlns:a16="http://schemas.microsoft.com/office/drawing/2014/main" id="{268E1AE8-0EAB-4808-508A-80B9A6BDA3BC}"/>
              </a:ext>
            </a:extLst>
          </p:cNvPr>
          <p:cNvSpPr txBox="1"/>
          <p:nvPr/>
        </p:nvSpPr>
        <p:spPr>
          <a:xfrm>
            <a:off x="6637973" y="2537896"/>
            <a:ext cx="4312399" cy="369332"/>
          </a:xfrm>
          <a:prstGeom prst="rect">
            <a:avLst/>
          </a:prstGeom>
          <a:noFill/>
        </p:spPr>
        <p:txBody>
          <a:bodyPr wrap="square">
            <a:spAutoFit/>
          </a:bodyPr>
          <a:lstStyle/>
          <a:p>
            <a:r>
              <a:rPr lang="en-GB" dirty="0">
                <a:solidFill>
                  <a:srgbClr val="0070C0"/>
                </a:solidFill>
                <a:hlinkClick r:id="rId7">
                  <a:extLst>
                    <a:ext uri="{A12FA001-AC4F-418D-AE19-62706E023703}">
                      <ahyp:hlinkClr xmlns:ahyp="http://schemas.microsoft.com/office/drawing/2018/hyperlinkcolor" val="tx"/>
                    </a:ext>
                  </a:extLst>
                </a:hlinkClick>
              </a:rPr>
              <a:t>Maths Explained video tutorials</a:t>
            </a:r>
            <a:endParaRPr lang="en-GB" dirty="0">
              <a:solidFill>
                <a:srgbClr val="0070C0"/>
              </a:solidFill>
            </a:endParaRPr>
          </a:p>
        </p:txBody>
      </p:sp>
    </p:spTree>
    <p:extLst>
      <p:ext uri="{BB962C8B-B14F-4D97-AF65-F5344CB8AC3E}">
        <p14:creationId xmlns:p14="http://schemas.microsoft.com/office/powerpoint/2010/main" val="2928371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704321-37BD-AA86-AC45-6006D2A14CE7}"/>
              </a:ext>
            </a:extLst>
          </p:cNvPr>
          <p:cNvPicPr>
            <a:picLocks noChangeAspect="1"/>
          </p:cNvPicPr>
          <p:nvPr/>
        </p:nvPicPr>
        <p:blipFill>
          <a:blip r:embed="rId2"/>
          <a:stretch>
            <a:fillRect/>
          </a:stretch>
        </p:blipFill>
        <p:spPr>
          <a:xfrm>
            <a:off x="506000" y="561206"/>
            <a:ext cx="3588375" cy="6022474"/>
          </a:xfrm>
          <a:prstGeom prst="rect">
            <a:avLst/>
          </a:prstGeom>
        </p:spPr>
      </p:pic>
      <p:pic>
        <p:nvPicPr>
          <p:cNvPr id="7" name="Picture 6">
            <a:extLst>
              <a:ext uri="{FF2B5EF4-FFF2-40B4-BE49-F238E27FC236}">
                <a16:creationId xmlns:a16="http://schemas.microsoft.com/office/drawing/2014/main" id="{5572A0CD-B187-84C4-F545-6D03E6620CE7}"/>
              </a:ext>
            </a:extLst>
          </p:cNvPr>
          <p:cNvPicPr>
            <a:picLocks noChangeAspect="1"/>
          </p:cNvPicPr>
          <p:nvPr/>
        </p:nvPicPr>
        <p:blipFill>
          <a:blip r:embed="rId3"/>
          <a:stretch>
            <a:fillRect/>
          </a:stretch>
        </p:blipFill>
        <p:spPr>
          <a:xfrm>
            <a:off x="4219204" y="561206"/>
            <a:ext cx="4184705" cy="5931034"/>
          </a:xfrm>
          <a:prstGeom prst="rect">
            <a:avLst/>
          </a:prstGeom>
        </p:spPr>
      </p:pic>
      <p:pic>
        <p:nvPicPr>
          <p:cNvPr id="9" name="Picture 8">
            <a:extLst>
              <a:ext uri="{FF2B5EF4-FFF2-40B4-BE49-F238E27FC236}">
                <a16:creationId xmlns:a16="http://schemas.microsoft.com/office/drawing/2014/main" id="{73E9B136-429D-241C-CE9C-84BB22C362ED}"/>
              </a:ext>
            </a:extLst>
          </p:cNvPr>
          <p:cNvPicPr>
            <a:picLocks noChangeAspect="1"/>
          </p:cNvPicPr>
          <p:nvPr/>
        </p:nvPicPr>
        <p:blipFill>
          <a:blip r:embed="rId4"/>
          <a:stretch>
            <a:fillRect/>
          </a:stretch>
        </p:blipFill>
        <p:spPr>
          <a:xfrm>
            <a:off x="7723546" y="561206"/>
            <a:ext cx="3481207" cy="5616073"/>
          </a:xfrm>
          <a:prstGeom prst="rect">
            <a:avLst/>
          </a:prstGeom>
        </p:spPr>
      </p:pic>
    </p:spTree>
    <p:extLst>
      <p:ext uri="{BB962C8B-B14F-4D97-AF65-F5344CB8AC3E}">
        <p14:creationId xmlns:p14="http://schemas.microsoft.com/office/powerpoint/2010/main" val="1666640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30B7-19FB-EB79-6BE4-BC9027C61CB5}"/>
              </a:ext>
            </a:extLst>
          </p:cNvPr>
          <p:cNvSpPr>
            <a:spLocks noGrp="1"/>
          </p:cNvSpPr>
          <p:nvPr>
            <p:ph type="title"/>
          </p:nvPr>
        </p:nvSpPr>
        <p:spPr/>
        <p:txBody>
          <a:bodyPr/>
          <a:lstStyle/>
          <a:p>
            <a:pPr algn="ctr"/>
            <a:r>
              <a:rPr lang="en-GB" dirty="0">
                <a:latin typeface="Annes Font" panose="020F0502000000000000" pitchFamily="34" charset="0"/>
              </a:rPr>
              <a:t>Websites and Publications</a:t>
            </a:r>
          </a:p>
        </p:txBody>
      </p:sp>
      <p:sp>
        <p:nvSpPr>
          <p:cNvPr id="3" name="Content Placeholder 2">
            <a:extLst>
              <a:ext uri="{FF2B5EF4-FFF2-40B4-BE49-F238E27FC236}">
                <a16:creationId xmlns:a16="http://schemas.microsoft.com/office/drawing/2014/main" id="{59A13DF9-0922-DCF3-AF89-E498AF5F5F53}"/>
              </a:ext>
            </a:extLst>
          </p:cNvPr>
          <p:cNvSpPr>
            <a:spLocks noGrp="1"/>
          </p:cNvSpPr>
          <p:nvPr>
            <p:ph idx="1"/>
          </p:nvPr>
        </p:nvSpPr>
        <p:spPr>
          <a:xfrm>
            <a:off x="1066800" y="1746296"/>
            <a:ext cx="8814139" cy="3740139"/>
          </a:xfrm>
        </p:spPr>
        <p:txBody>
          <a:bodyPr/>
          <a:lstStyle/>
          <a:p>
            <a:r>
              <a:rPr lang="en-GB" sz="2000" dirty="0">
                <a:solidFill>
                  <a:srgbClr val="0070C0"/>
                </a:solidFill>
                <a:latin typeface="Annes Font" panose="020F0502000000000000" pitchFamily="34" charset="0"/>
                <a:hlinkClick r:id="rId2">
                  <a:extLst>
                    <a:ext uri="{A12FA001-AC4F-418D-AE19-62706E023703}">
                      <ahyp:hlinkClr xmlns:ahyp="http://schemas.microsoft.com/office/drawing/2018/hyperlinkcolor" val="tx"/>
                    </a:ext>
                  </a:extLst>
                </a:hlinkClick>
              </a:rPr>
              <a:t>Dyscalculia Network - About Dyscalculia (dyscalculianetwork.com)</a:t>
            </a:r>
            <a:endParaRPr lang="en-GB" sz="2000" dirty="0">
              <a:latin typeface="Annes Font" panose="020F0502000000000000" pitchFamily="34" charset="0"/>
            </a:endParaRPr>
          </a:p>
          <a:p>
            <a:r>
              <a:rPr lang="en-US" sz="2000" dirty="0">
                <a:solidFill>
                  <a:srgbClr val="7030A0"/>
                </a:solidFill>
                <a:latin typeface="Annes Font" panose="020F0502000000000000" pitchFamily="34" charset="0"/>
                <a:hlinkClick r:id="rId3">
                  <a:extLst>
                    <a:ext uri="{A12FA001-AC4F-418D-AE19-62706E023703}">
                      <ahyp:hlinkClr xmlns:ahyp="http://schemas.microsoft.com/office/drawing/2018/hyperlinkcolor" val="tx"/>
                    </a:ext>
                  </a:extLst>
                </a:hlinkClick>
              </a:rPr>
              <a:t>The Dyscalculia Association - Understanding Maths Difficulties. Training and Diagnosis</a:t>
            </a:r>
            <a:r>
              <a:rPr lang="en-US" sz="2000" dirty="0">
                <a:solidFill>
                  <a:srgbClr val="F7A115"/>
                </a:solidFill>
                <a:latin typeface="Annes Font" panose="020F0502000000000000" pitchFamily="34" charset="0"/>
                <a:hlinkClick r:id="rId3">
                  <a:extLst>
                    <a:ext uri="{A12FA001-AC4F-418D-AE19-62706E023703}">
                      <ahyp:hlinkClr xmlns:ahyp="http://schemas.microsoft.com/office/drawing/2018/hyperlinkcolor" val="tx"/>
                    </a:ext>
                  </a:extLst>
                </a:hlinkClick>
              </a:rPr>
              <a:t>.</a:t>
            </a:r>
            <a:endParaRPr lang="en-US" sz="2000" dirty="0">
              <a:latin typeface="Annes Font" panose="020F0502000000000000" pitchFamily="34" charset="0"/>
            </a:endParaRPr>
          </a:p>
          <a:p>
            <a:r>
              <a:rPr lang="en-US" sz="2000" dirty="0">
                <a:solidFill>
                  <a:srgbClr val="002060"/>
                </a:solidFill>
                <a:latin typeface="Annes Font" panose="020F0502000000000000" pitchFamily="34" charset="0"/>
              </a:rPr>
              <a:t>Maths Explained – </a:t>
            </a:r>
            <a:r>
              <a:rPr lang="en-US" sz="2000" dirty="0">
                <a:solidFill>
                  <a:srgbClr val="002060"/>
                </a:solidFill>
                <a:latin typeface="Annes Font" panose="020F0502000000000000" pitchFamily="34" charset="0"/>
                <a:hlinkClick r:id="rId4">
                  <a:extLst>
                    <a:ext uri="{A12FA001-AC4F-418D-AE19-62706E023703}">
                      <ahyp:hlinkClr xmlns:ahyp="http://schemas.microsoft.com/office/drawing/2018/hyperlinkcolor" val="tx"/>
                    </a:ext>
                  </a:extLst>
                </a:hlinkClick>
              </a:rPr>
              <a:t>www.mathsexplained.co.uk</a:t>
            </a:r>
            <a:r>
              <a:rPr lang="en-US" sz="2000" dirty="0">
                <a:solidFill>
                  <a:srgbClr val="002060"/>
                </a:solidFill>
                <a:latin typeface="Annes Font" panose="020F0502000000000000" pitchFamily="34" charset="0"/>
              </a:rPr>
              <a:t> </a:t>
            </a:r>
          </a:p>
          <a:p>
            <a:r>
              <a:rPr lang="en-US" sz="2000" dirty="0">
                <a:solidFill>
                  <a:srgbClr val="7030A0"/>
                </a:solidFill>
                <a:latin typeface="Annes Font" panose="020F0502000000000000" pitchFamily="34" charset="0"/>
                <a:hlinkClick r:id="rId5">
                  <a:extLst>
                    <a:ext uri="{A12FA001-AC4F-418D-AE19-62706E023703}">
                      <ahyp:hlinkClr xmlns:ahyp="http://schemas.microsoft.com/office/drawing/2018/hyperlinkcolor" val="tx"/>
                    </a:ext>
                  </a:extLst>
                </a:hlinkClick>
              </a:rPr>
              <a:t>www.dynamomaths.co.uk</a:t>
            </a:r>
            <a:endParaRPr lang="en-US" sz="2000" dirty="0">
              <a:solidFill>
                <a:srgbClr val="7030A0"/>
              </a:solidFill>
              <a:latin typeface="Annes Font" panose="020F0502000000000000" pitchFamily="34" charset="0"/>
            </a:endParaRPr>
          </a:p>
          <a:p>
            <a:r>
              <a:rPr lang="en-US" sz="2000" dirty="0">
                <a:solidFill>
                  <a:srgbClr val="00B0F0"/>
                </a:solidFill>
                <a:latin typeface="Annes Font" panose="020F0502000000000000" pitchFamily="34" charset="0"/>
              </a:rPr>
              <a:t>More trouble with Maths – Steve Chinn</a:t>
            </a:r>
          </a:p>
          <a:p>
            <a:r>
              <a:rPr lang="en-US" sz="2000" dirty="0">
                <a:solidFill>
                  <a:srgbClr val="00B0F0"/>
                </a:solidFill>
                <a:latin typeface="Annes Font" panose="020F0502000000000000" pitchFamily="34" charset="0"/>
              </a:rPr>
              <a:t>Anything by Jane Emerson</a:t>
            </a:r>
          </a:p>
          <a:p>
            <a:endParaRPr lang="en-GB" dirty="0"/>
          </a:p>
        </p:txBody>
      </p:sp>
      <p:pic>
        <p:nvPicPr>
          <p:cNvPr id="5" name="Picture 4">
            <a:extLst>
              <a:ext uri="{FF2B5EF4-FFF2-40B4-BE49-F238E27FC236}">
                <a16:creationId xmlns:a16="http://schemas.microsoft.com/office/drawing/2014/main" id="{4F6EE1D9-DD68-99FF-4D77-5D7B0C333C43}"/>
              </a:ext>
            </a:extLst>
          </p:cNvPr>
          <p:cNvPicPr>
            <a:picLocks noChangeAspect="1"/>
          </p:cNvPicPr>
          <p:nvPr/>
        </p:nvPicPr>
        <p:blipFill>
          <a:blip r:embed="rId6"/>
          <a:stretch>
            <a:fillRect/>
          </a:stretch>
        </p:blipFill>
        <p:spPr>
          <a:xfrm>
            <a:off x="1229360" y="4595643"/>
            <a:ext cx="2444876" cy="1752690"/>
          </a:xfrm>
          <a:prstGeom prst="rect">
            <a:avLst/>
          </a:prstGeom>
        </p:spPr>
      </p:pic>
      <p:pic>
        <p:nvPicPr>
          <p:cNvPr id="7" name="Picture 6">
            <a:extLst>
              <a:ext uri="{FF2B5EF4-FFF2-40B4-BE49-F238E27FC236}">
                <a16:creationId xmlns:a16="http://schemas.microsoft.com/office/drawing/2014/main" id="{ADD02C75-B2C5-ACA1-70BD-ECB95D805198}"/>
              </a:ext>
            </a:extLst>
          </p:cNvPr>
          <p:cNvPicPr>
            <a:picLocks noChangeAspect="1"/>
          </p:cNvPicPr>
          <p:nvPr/>
        </p:nvPicPr>
        <p:blipFill>
          <a:blip r:embed="rId7"/>
          <a:stretch>
            <a:fillRect/>
          </a:stretch>
        </p:blipFill>
        <p:spPr>
          <a:xfrm>
            <a:off x="5991178" y="3429000"/>
            <a:ext cx="1835244" cy="2590933"/>
          </a:xfrm>
          <a:prstGeom prst="rect">
            <a:avLst/>
          </a:prstGeom>
        </p:spPr>
      </p:pic>
      <p:pic>
        <p:nvPicPr>
          <p:cNvPr id="1026" name="Picture 2" descr="&#10;&#10; ">
            <a:extLst>
              <a:ext uri="{FF2B5EF4-FFF2-40B4-BE49-F238E27FC236}">
                <a16:creationId xmlns:a16="http://schemas.microsoft.com/office/drawing/2014/main" id="{1BDFCB54-F33A-3B8A-D3DA-3E6E087E1D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1621" y="485309"/>
            <a:ext cx="1473881" cy="1260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10; ">
            <a:extLst>
              <a:ext uri="{FF2B5EF4-FFF2-40B4-BE49-F238E27FC236}">
                <a16:creationId xmlns:a16="http://schemas.microsoft.com/office/drawing/2014/main" id="{51E7DA40-3FEB-F157-E7C9-79DD462F92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1622" y="1905225"/>
            <a:ext cx="1714499" cy="12049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10; ">
            <a:extLst>
              <a:ext uri="{FF2B5EF4-FFF2-40B4-BE49-F238E27FC236}">
                <a16:creationId xmlns:a16="http://schemas.microsoft.com/office/drawing/2014/main" id="{DA1A6286-2024-969E-817F-89B6B178AF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1621" y="3269066"/>
            <a:ext cx="17145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n Track with the Clock: Learn to Read the Clock with a Story">
            <a:extLst>
              <a:ext uri="{FF2B5EF4-FFF2-40B4-BE49-F238E27FC236}">
                <a16:creationId xmlns:a16="http://schemas.microsoft.com/office/drawing/2014/main" id="{FFF5015D-BBF9-F8F7-24D6-1006F9C8E5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0739" y="3840934"/>
            <a:ext cx="16002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08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9A04-7286-D32B-3470-9EA49202FB44}"/>
              </a:ext>
            </a:extLst>
          </p:cNvPr>
          <p:cNvSpPr>
            <a:spLocks noGrp="1"/>
          </p:cNvSpPr>
          <p:nvPr>
            <p:ph type="title"/>
          </p:nvPr>
        </p:nvSpPr>
        <p:spPr>
          <a:xfrm>
            <a:off x="1066800" y="642594"/>
            <a:ext cx="10058400" cy="3238526"/>
          </a:xfrm>
        </p:spPr>
        <p:txBody>
          <a:bodyPr>
            <a:normAutofit/>
          </a:bodyPr>
          <a:lstStyle/>
          <a:p>
            <a:r>
              <a:rPr lang="en-GB" dirty="0">
                <a:solidFill>
                  <a:schemeClr val="accent2"/>
                </a:solidFill>
                <a:latin typeface="Annes Font" panose="020F0502000000000000" pitchFamily="34" charset="0"/>
              </a:rPr>
              <a:t>Thank you for having me.</a:t>
            </a:r>
            <a:br>
              <a:rPr lang="en-GB" dirty="0">
                <a:solidFill>
                  <a:schemeClr val="accent2"/>
                </a:solidFill>
                <a:latin typeface="Annes Font" panose="020F0502000000000000" pitchFamily="34" charset="0"/>
              </a:rPr>
            </a:br>
            <a:br>
              <a:rPr lang="en-GB" dirty="0">
                <a:solidFill>
                  <a:schemeClr val="accent2"/>
                </a:solidFill>
                <a:latin typeface="Annes Font" panose="020F0502000000000000" pitchFamily="34" charset="0"/>
              </a:rPr>
            </a:br>
            <a:r>
              <a:rPr lang="en-GB" dirty="0">
                <a:solidFill>
                  <a:srgbClr val="0070C0"/>
                </a:solidFill>
                <a:latin typeface="Annes Font" panose="020F0502000000000000" pitchFamily="34" charset="0"/>
              </a:rPr>
              <a:t>Any questions?</a:t>
            </a:r>
          </a:p>
        </p:txBody>
      </p:sp>
    </p:spTree>
    <p:extLst>
      <p:ext uri="{BB962C8B-B14F-4D97-AF65-F5344CB8AC3E}">
        <p14:creationId xmlns:p14="http://schemas.microsoft.com/office/powerpoint/2010/main" val="13339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879E-0F54-2702-94C8-6CAFEFE34E09}"/>
              </a:ext>
            </a:extLst>
          </p:cNvPr>
          <p:cNvSpPr>
            <a:spLocks noGrp="1"/>
          </p:cNvSpPr>
          <p:nvPr>
            <p:ph type="title"/>
          </p:nvPr>
        </p:nvSpPr>
        <p:spPr/>
        <p:txBody>
          <a:bodyPr/>
          <a:lstStyle/>
          <a:p>
            <a:pPr algn="ctr"/>
            <a:r>
              <a:rPr lang="en-GB" dirty="0">
                <a:solidFill>
                  <a:srgbClr val="7030A0"/>
                </a:solidFill>
                <a:latin typeface="Annes Font" panose="020F0502000000000000" pitchFamily="34" charset="0"/>
              </a:rPr>
              <a:t>Context</a:t>
            </a:r>
          </a:p>
        </p:txBody>
      </p:sp>
      <p:sp>
        <p:nvSpPr>
          <p:cNvPr id="3" name="Content Placeholder 2">
            <a:extLst>
              <a:ext uri="{FF2B5EF4-FFF2-40B4-BE49-F238E27FC236}">
                <a16:creationId xmlns:a16="http://schemas.microsoft.com/office/drawing/2014/main" id="{A53FABA0-20C6-5C55-6B21-6BF3C819E9BC}"/>
              </a:ext>
            </a:extLst>
          </p:cNvPr>
          <p:cNvSpPr>
            <a:spLocks noGrp="1"/>
          </p:cNvSpPr>
          <p:nvPr>
            <p:ph idx="1"/>
          </p:nvPr>
        </p:nvSpPr>
        <p:spPr>
          <a:xfrm>
            <a:off x="853440" y="1595120"/>
            <a:ext cx="10271760" cy="4348480"/>
          </a:xfrm>
        </p:spPr>
        <p:txBody>
          <a:bodyPr>
            <a:noAutofit/>
          </a:bodyPr>
          <a:lstStyle/>
          <a:p>
            <a:r>
              <a:rPr lang="en-GB" sz="3200" dirty="0">
                <a:solidFill>
                  <a:srgbClr val="0070C0"/>
                </a:solidFill>
                <a:latin typeface="Annes Font" panose="020F0502000000000000" pitchFamily="34" charset="0"/>
                <a:cs typeface="Arial" panose="020B0604020202020204" pitchFamily="34" charset="0"/>
              </a:rPr>
              <a:t>Approximately, 6% of the British population suffer from Dyscalculia and approximately 24% of the population have problems with maths. (</a:t>
            </a:r>
            <a:r>
              <a:rPr lang="en-GB" sz="3200" i="1" dirty="0">
                <a:solidFill>
                  <a:srgbClr val="0070C0"/>
                </a:solidFill>
                <a:latin typeface="Annes Font" panose="020F0502000000000000" pitchFamily="34" charset="0"/>
                <a:cs typeface="Arial" panose="020B0604020202020204" pitchFamily="34" charset="0"/>
              </a:rPr>
              <a:t>O.E.C.D – Organisation for Economic Co-Operation and Development, Skills for Life Study - 2013</a:t>
            </a:r>
            <a:r>
              <a:rPr lang="en-GB" sz="3200" dirty="0">
                <a:solidFill>
                  <a:srgbClr val="0070C0"/>
                </a:solidFill>
                <a:latin typeface="Annes Font" panose="020F0502000000000000" pitchFamily="34" charset="0"/>
                <a:cs typeface="Arial" panose="020B0604020202020204" pitchFamily="34" charset="0"/>
              </a:rPr>
              <a:t>) </a:t>
            </a:r>
          </a:p>
          <a:p>
            <a:r>
              <a:rPr lang="en-GB" sz="3200" dirty="0">
                <a:solidFill>
                  <a:srgbClr val="002060"/>
                </a:solidFill>
                <a:latin typeface="Annes Font" panose="020F0502000000000000" pitchFamily="34" charset="0"/>
                <a:cs typeface="Arial" panose="020B0604020202020204" pitchFamily="34" charset="0"/>
              </a:rPr>
              <a:t>You are 100 more times more likely to be diagnosed and given teaching support with Dyslexia than those with Dyscalculia. (</a:t>
            </a:r>
            <a:r>
              <a:rPr lang="en-GB" sz="3200" i="1" dirty="0">
                <a:solidFill>
                  <a:srgbClr val="002060"/>
                </a:solidFill>
                <a:latin typeface="Annes Font" panose="020F0502000000000000" pitchFamily="34" charset="0"/>
                <a:cs typeface="Arial" panose="020B0604020202020204" pitchFamily="34" charset="0"/>
              </a:rPr>
              <a:t>Morsanyi, Van Beers, McCormack &amp; McGourty – 2018</a:t>
            </a:r>
            <a:r>
              <a:rPr lang="en-GB" sz="3200" dirty="0">
                <a:solidFill>
                  <a:srgbClr val="002060"/>
                </a:solidFill>
                <a:latin typeface="Annes Font" panose="020F0502000000000000" pitchFamily="34" charset="0"/>
                <a:cs typeface="Arial" panose="020B0604020202020204" pitchFamily="34" charset="0"/>
              </a:rPr>
              <a:t>)</a:t>
            </a:r>
          </a:p>
        </p:txBody>
      </p:sp>
    </p:spTree>
    <p:extLst>
      <p:ext uri="{BB962C8B-B14F-4D97-AF65-F5344CB8AC3E}">
        <p14:creationId xmlns:p14="http://schemas.microsoft.com/office/powerpoint/2010/main" val="220182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a:extLst>
              <a:ext uri="{FF2B5EF4-FFF2-40B4-BE49-F238E27FC236}">
                <a16:creationId xmlns:a16="http://schemas.microsoft.com/office/drawing/2014/main" id="{192C7BBF-0287-15DD-2620-51CCA0B39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285" y="4746943"/>
            <a:ext cx="1646238" cy="16668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2">
            <a:extLst>
              <a:ext uri="{FF2B5EF4-FFF2-40B4-BE49-F238E27FC236}">
                <a16:creationId xmlns:a16="http://schemas.microsoft.com/office/drawing/2014/main" id="{50ED5636-C189-E79B-BD33-D42DDCD94703}"/>
              </a:ext>
            </a:extLst>
          </p:cNvPr>
          <p:cNvSpPr>
            <a:spLocks noChangeArrowheads="1"/>
          </p:cNvSpPr>
          <p:nvPr/>
        </p:nvSpPr>
        <p:spPr bwMode="auto">
          <a:xfrm>
            <a:off x="457200" y="305297"/>
            <a:ext cx="11052751"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20825" algn="l"/>
              </a:tabLst>
              <a:defRPr>
                <a:solidFill>
                  <a:schemeClr val="tx1"/>
                </a:solidFill>
                <a:latin typeface="Arial" panose="020B0604020202020204" pitchFamily="34" charset="0"/>
              </a:defRPr>
            </a:lvl1pPr>
            <a:lvl2pPr eaLnBrk="0" fontAlgn="base" hangingPunct="0">
              <a:spcBef>
                <a:spcPct val="0"/>
              </a:spcBef>
              <a:spcAft>
                <a:spcPct val="0"/>
              </a:spcAft>
              <a:tabLst>
                <a:tab pos="1520825" algn="l"/>
              </a:tabLst>
              <a:defRPr>
                <a:solidFill>
                  <a:schemeClr val="tx1"/>
                </a:solidFill>
                <a:latin typeface="Arial" panose="020B0604020202020204" pitchFamily="34" charset="0"/>
              </a:defRPr>
            </a:lvl2pPr>
            <a:lvl3pPr eaLnBrk="0" fontAlgn="base" hangingPunct="0">
              <a:spcBef>
                <a:spcPct val="0"/>
              </a:spcBef>
              <a:spcAft>
                <a:spcPct val="0"/>
              </a:spcAft>
              <a:tabLst>
                <a:tab pos="1520825" algn="l"/>
              </a:tabLst>
              <a:defRPr>
                <a:solidFill>
                  <a:schemeClr val="tx1"/>
                </a:solidFill>
                <a:latin typeface="Arial" panose="020B0604020202020204" pitchFamily="34" charset="0"/>
              </a:defRPr>
            </a:lvl3pPr>
            <a:lvl4pPr eaLnBrk="0" fontAlgn="base" hangingPunct="0">
              <a:spcBef>
                <a:spcPct val="0"/>
              </a:spcBef>
              <a:spcAft>
                <a:spcPct val="0"/>
              </a:spcAft>
              <a:tabLst>
                <a:tab pos="1520825" algn="l"/>
              </a:tabLst>
              <a:defRPr>
                <a:solidFill>
                  <a:schemeClr val="tx1"/>
                </a:solidFill>
                <a:latin typeface="Arial" panose="020B0604020202020204" pitchFamily="34" charset="0"/>
              </a:defRPr>
            </a:lvl4pPr>
            <a:lvl5pPr eaLnBrk="0" fontAlgn="base" hangingPunct="0">
              <a:spcBef>
                <a:spcPct val="0"/>
              </a:spcBef>
              <a:spcAft>
                <a:spcPct val="0"/>
              </a:spcAft>
              <a:tabLst>
                <a:tab pos="1520825" algn="l"/>
              </a:tabLst>
              <a:defRPr>
                <a:solidFill>
                  <a:schemeClr val="tx1"/>
                </a:solidFill>
                <a:latin typeface="Arial" panose="020B0604020202020204" pitchFamily="34" charset="0"/>
              </a:defRPr>
            </a:lvl5pPr>
            <a:lvl6pPr eaLnBrk="0" fontAlgn="base" hangingPunct="0">
              <a:spcBef>
                <a:spcPct val="0"/>
              </a:spcBef>
              <a:spcAft>
                <a:spcPct val="0"/>
              </a:spcAft>
              <a:tabLst>
                <a:tab pos="1520825" algn="l"/>
              </a:tabLst>
              <a:defRPr>
                <a:solidFill>
                  <a:schemeClr val="tx1"/>
                </a:solidFill>
                <a:latin typeface="Arial" panose="020B0604020202020204" pitchFamily="34" charset="0"/>
              </a:defRPr>
            </a:lvl6pPr>
            <a:lvl7pPr eaLnBrk="0" fontAlgn="base" hangingPunct="0">
              <a:spcBef>
                <a:spcPct val="0"/>
              </a:spcBef>
              <a:spcAft>
                <a:spcPct val="0"/>
              </a:spcAft>
              <a:tabLst>
                <a:tab pos="1520825" algn="l"/>
              </a:tabLst>
              <a:defRPr>
                <a:solidFill>
                  <a:schemeClr val="tx1"/>
                </a:solidFill>
                <a:latin typeface="Arial" panose="020B0604020202020204" pitchFamily="34" charset="0"/>
              </a:defRPr>
            </a:lvl7pPr>
            <a:lvl8pPr eaLnBrk="0" fontAlgn="base" hangingPunct="0">
              <a:spcBef>
                <a:spcPct val="0"/>
              </a:spcBef>
              <a:spcAft>
                <a:spcPct val="0"/>
              </a:spcAft>
              <a:tabLst>
                <a:tab pos="1520825" algn="l"/>
              </a:tabLst>
              <a:defRPr>
                <a:solidFill>
                  <a:schemeClr val="tx1"/>
                </a:solidFill>
                <a:latin typeface="Arial" panose="020B0604020202020204" pitchFamily="34" charset="0"/>
              </a:defRPr>
            </a:lvl8pPr>
            <a:lvl9pPr eaLnBrk="0" fontAlgn="base" hangingPunct="0">
              <a:spcBef>
                <a:spcPct val="0"/>
              </a:spcBef>
              <a:spcAft>
                <a:spcPct val="0"/>
              </a:spcAft>
              <a:tabLst>
                <a:tab pos="15208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20825" algn="l"/>
              </a:tabLst>
            </a:pPr>
            <a:r>
              <a:rPr kumimoji="0" lang="en-US" altLang="en-US" sz="3200" b="0" i="0" u="sng" strike="noStrike" cap="none" normalizeH="0" baseline="0" dirty="0">
                <a:ln>
                  <a:noFill/>
                </a:ln>
                <a:solidFill>
                  <a:srgbClr val="003298"/>
                </a:solidFill>
                <a:effectLst/>
                <a:latin typeface="Annes Font" panose="020F0502000000000000" pitchFamily="34" charset="0"/>
                <a:ea typeface="Calibri" panose="020F0502020204030204" pitchFamily="34" charset="0"/>
                <a:cs typeface="Lucida Sans Unicode" panose="020B0602030504020204" pitchFamily="34" charset="0"/>
              </a:rPr>
              <a:t>Causes of Dyscalculia and Numeracy Difficulties</a:t>
            </a:r>
          </a:p>
          <a:p>
            <a:pPr marL="0" marR="0" lvl="0" indent="0" algn="l" defTabSz="914400" rtl="0" eaLnBrk="0" fontAlgn="base" latinLnBrk="0" hangingPunct="0">
              <a:lnSpc>
                <a:spcPct val="100000"/>
              </a:lnSpc>
              <a:spcBef>
                <a:spcPct val="0"/>
              </a:spcBef>
              <a:spcAft>
                <a:spcPct val="0"/>
              </a:spcAft>
              <a:buClrTx/>
              <a:buSzTx/>
              <a:buFontTx/>
              <a:buNone/>
              <a:tabLst>
                <a:tab pos="1520825" algn="l"/>
              </a:tabLst>
            </a:pPr>
            <a:endParaRPr kumimoji="0" lang="en-GB" altLang="en-US" sz="3200" b="0" i="0" u="sng" strike="noStrike" cap="none" normalizeH="0" baseline="0" dirty="0">
              <a:ln>
                <a:noFill/>
              </a:ln>
              <a:solidFill>
                <a:schemeClr val="tx1"/>
              </a:solidFill>
              <a:effectLst/>
              <a:latin typeface="Annes Font" panose="020F0502000000000000"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Dyscalculia is a deficit in the core capacity to process numbers. Developmental dyscalculia is present at birth. Acquired Dyscalculia is caused by brain injury.</a:t>
            </a:r>
          </a:p>
          <a:p>
            <a:pPr marL="0" marR="0" lvl="0" indent="0" algn="l" defTabSz="914400" rtl="0" eaLnBrk="0" fontAlgn="base" latinLnBrk="0" hangingPunct="0">
              <a:lnSpc>
                <a:spcPct val="100000"/>
              </a:lnSpc>
              <a:spcBef>
                <a:spcPct val="0"/>
              </a:spcBef>
              <a:spcAft>
                <a:spcPct val="0"/>
              </a:spcAft>
              <a:buClrTx/>
              <a:buSzTx/>
              <a:tabLst>
                <a:tab pos="1520825" algn="l"/>
              </a:tabLst>
            </a:pPr>
            <a:endParaRPr kumimoji="0" lang="en-GB" altLang="en-US" sz="2000" b="0" i="0" u="none" strike="noStrike" cap="none" normalizeH="0" baseline="0" dirty="0">
              <a:ln>
                <a:noFill/>
              </a:ln>
              <a:solidFill>
                <a:schemeClr val="tx1"/>
              </a:solidFill>
              <a:effectLst/>
              <a:latin typeface="Annes Font" panose="020F0502000000000000"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20825" algn="l"/>
              </a:tabLst>
            </a:pPr>
            <a:r>
              <a:rPr kumimoji="0" lang="en-US" altLang="en-US" sz="2000" b="0" i="0" u="none" strike="noStrike" cap="none" normalizeH="0" baseline="0" dirty="0">
                <a:ln>
                  <a:noFill/>
                </a:ln>
                <a:solidFill>
                  <a:srgbClr val="7030A0"/>
                </a:solidFill>
                <a:effectLst/>
                <a:latin typeface="Annes Font" panose="020F0502000000000000" pitchFamily="34" charset="0"/>
                <a:ea typeface="Lucida Sans Unicode" panose="020B0602030504020204" pitchFamily="34" charset="0"/>
                <a:cs typeface="Times New Roman" panose="02020603050405020304" pitchFamily="18" charset="0"/>
              </a:rPr>
              <a:t>Number difficulties may also arise from specific learning difficulties such as dyslexia, dyspraxia, ADHD and ASD.</a:t>
            </a:r>
          </a:p>
          <a:p>
            <a:pPr marL="0" marR="0" lvl="0" indent="0" algn="l" defTabSz="914400" rtl="0" eaLnBrk="0" fontAlgn="base" latinLnBrk="0" hangingPunct="0">
              <a:lnSpc>
                <a:spcPct val="100000"/>
              </a:lnSpc>
              <a:spcBef>
                <a:spcPct val="0"/>
              </a:spcBef>
              <a:spcAft>
                <a:spcPct val="0"/>
              </a:spcAft>
              <a:buClrTx/>
              <a:buSzTx/>
              <a:tabLst>
                <a:tab pos="1520825" algn="l"/>
              </a:tabLst>
            </a:pPr>
            <a:endParaRPr kumimoji="0" lang="en-GB" altLang="en-US" sz="2000" b="0" i="0" u="none" strike="noStrike" cap="none" normalizeH="0" baseline="0" dirty="0">
              <a:ln>
                <a:noFill/>
              </a:ln>
              <a:solidFill>
                <a:schemeClr val="tx1"/>
              </a:solidFill>
              <a:effectLst/>
              <a:latin typeface="Annes Font" panose="020F0502000000000000"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Other factors may contribute:</a:t>
            </a:r>
          </a:p>
          <a:p>
            <a:pPr marL="0" marR="0" lvl="0" indent="0" algn="l" defTabSz="914400" rtl="0" eaLnBrk="0" fontAlgn="base" latinLnBrk="0" hangingPunct="0">
              <a:lnSpc>
                <a:spcPct val="100000"/>
              </a:lnSpc>
              <a:spcBef>
                <a:spcPct val="0"/>
              </a:spcBef>
              <a:spcAft>
                <a:spcPct val="0"/>
              </a:spcAft>
              <a:buClrTx/>
              <a:buSzTx/>
              <a:buFontTx/>
              <a:buChar char="•"/>
              <a:tabLst>
                <a:tab pos="1520825" algn="l"/>
              </a:tabLst>
            </a:pPr>
            <a:endParaRPr kumimoji="0" lang="en-GB" altLang="en-US" sz="2000" b="0" i="0" u="none" strike="noStrike" cap="none" normalizeH="0" baseline="0" dirty="0">
              <a:ln>
                <a:noFill/>
              </a:ln>
              <a:solidFill>
                <a:schemeClr val="tx1"/>
              </a:solidFill>
              <a:effectLst/>
              <a:latin typeface="Annes Font" panose="020F0502000000000000" pitchFamily="34" charset="0"/>
            </a:endParaRPr>
          </a:p>
          <a:p>
            <a:pPr marL="457200" marR="0" lvl="1" indent="0" algn="l" defTabSz="914400" rtl="0" eaLnBrk="0" fontAlgn="base" latinLnBrk="0" hangingPunct="0">
              <a:lnSpc>
                <a:spcPct val="100000"/>
              </a:lnSpc>
              <a:spcBef>
                <a:spcPct val="0"/>
              </a:spcBef>
              <a:spcAft>
                <a:spcPct val="0"/>
              </a:spcAft>
              <a:buClr>
                <a:srgbClr val="003298"/>
              </a:buClr>
              <a:buSzPct val="100000"/>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 Visual perceptual difficulties</a:t>
            </a:r>
            <a:endParaRPr kumimoji="0" lang="en-GB" altLang="en-US" sz="2000" b="0" i="0" u="none" strike="noStrike" cap="none" normalizeH="0" baseline="0" dirty="0">
              <a:ln>
                <a:noFill/>
              </a:ln>
              <a:solidFill>
                <a:schemeClr val="tx1"/>
              </a:solidFill>
              <a:effectLst/>
              <a:latin typeface="Annes Font" panose="020F0502000000000000" pitchFamily="34" charset="0"/>
            </a:endParaRPr>
          </a:p>
          <a:p>
            <a:pPr marL="457200" marR="0" lvl="1" indent="0" algn="l" defTabSz="914400" rtl="0" eaLnBrk="0" fontAlgn="base" latinLnBrk="0" hangingPunct="0">
              <a:lnSpc>
                <a:spcPct val="100000"/>
              </a:lnSpc>
              <a:spcBef>
                <a:spcPct val="0"/>
              </a:spcBef>
              <a:spcAft>
                <a:spcPct val="0"/>
              </a:spcAft>
              <a:buClr>
                <a:srgbClr val="003298"/>
              </a:buClr>
              <a:buSzPct val="100000"/>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 Working memory difficulties</a:t>
            </a:r>
            <a:endParaRPr kumimoji="0" lang="en-GB" altLang="en-US" sz="2000" b="0" i="0" u="none" strike="noStrike" cap="none" normalizeH="0" baseline="0" dirty="0">
              <a:ln>
                <a:noFill/>
              </a:ln>
              <a:solidFill>
                <a:schemeClr val="tx1"/>
              </a:solidFill>
              <a:effectLst/>
              <a:latin typeface="Annes Font" panose="020F0502000000000000"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208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3">
            <a:extLst>
              <a:ext uri="{FF2B5EF4-FFF2-40B4-BE49-F238E27FC236}">
                <a16:creationId xmlns:a16="http://schemas.microsoft.com/office/drawing/2014/main" id="{EF56BD16-879C-AF23-985C-CE5ED045AE6A}"/>
              </a:ext>
            </a:extLst>
          </p:cNvPr>
          <p:cNvSpPr>
            <a:spLocks noChangeArrowheads="1"/>
          </p:cNvSpPr>
          <p:nvPr/>
        </p:nvSpPr>
        <p:spPr bwMode="auto">
          <a:xfrm>
            <a:off x="1021398" y="4321792"/>
            <a:ext cx="923544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20825" algn="l"/>
              </a:tabLst>
              <a:defRPr>
                <a:solidFill>
                  <a:schemeClr val="tx1"/>
                </a:solidFill>
                <a:latin typeface="Arial" panose="020B0604020202020204" pitchFamily="34" charset="0"/>
              </a:defRPr>
            </a:lvl1pPr>
            <a:lvl2pPr eaLnBrk="0" fontAlgn="base" hangingPunct="0">
              <a:spcBef>
                <a:spcPct val="0"/>
              </a:spcBef>
              <a:spcAft>
                <a:spcPct val="0"/>
              </a:spcAft>
              <a:tabLst>
                <a:tab pos="1520825" algn="l"/>
              </a:tabLst>
              <a:defRPr>
                <a:solidFill>
                  <a:schemeClr val="tx1"/>
                </a:solidFill>
                <a:latin typeface="Arial" panose="020B0604020202020204" pitchFamily="34" charset="0"/>
              </a:defRPr>
            </a:lvl2pPr>
            <a:lvl3pPr eaLnBrk="0" fontAlgn="base" hangingPunct="0">
              <a:spcBef>
                <a:spcPct val="0"/>
              </a:spcBef>
              <a:spcAft>
                <a:spcPct val="0"/>
              </a:spcAft>
              <a:tabLst>
                <a:tab pos="1520825" algn="l"/>
              </a:tabLst>
              <a:defRPr>
                <a:solidFill>
                  <a:schemeClr val="tx1"/>
                </a:solidFill>
                <a:latin typeface="Arial" panose="020B0604020202020204" pitchFamily="34" charset="0"/>
              </a:defRPr>
            </a:lvl3pPr>
            <a:lvl4pPr eaLnBrk="0" fontAlgn="base" hangingPunct="0">
              <a:spcBef>
                <a:spcPct val="0"/>
              </a:spcBef>
              <a:spcAft>
                <a:spcPct val="0"/>
              </a:spcAft>
              <a:tabLst>
                <a:tab pos="1520825" algn="l"/>
              </a:tabLst>
              <a:defRPr>
                <a:solidFill>
                  <a:schemeClr val="tx1"/>
                </a:solidFill>
                <a:latin typeface="Arial" panose="020B0604020202020204" pitchFamily="34" charset="0"/>
              </a:defRPr>
            </a:lvl4pPr>
            <a:lvl5pPr eaLnBrk="0" fontAlgn="base" hangingPunct="0">
              <a:spcBef>
                <a:spcPct val="0"/>
              </a:spcBef>
              <a:spcAft>
                <a:spcPct val="0"/>
              </a:spcAft>
              <a:tabLst>
                <a:tab pos="1520825" algn="l"/>
              </a:tabLst>
              <a:defRPr>
                <a:solidFill>
                  <a:schemeClr val="tx1"/>
                </a:solidFill>
                <a:latin typeface="Arial" panose="020B0604020202020204" pitchFamily="34" charset="0"/>
              </a:defRPr>
            </a:lvl5pPr>
            <a:lvl6pPr eaLnBrk="0" fontAlgn="base" hangingPunct="0">
              <a:spcBef>
                <a:spcPct val="0"/>
              </a:spcBef>
              <a:spcAft>
                <a:spcPct val="0"/>
              </a:spcAft>
              <a:tabLst>
                <a:tab pos="1520825" algn="l"/>
              </a:tabLst>
              <a:defRPr>
                <a:solidFill>
                  <a:schemeClr val="tx1"/>
                </a:solidFill>
                <a:latin typeface="Arial" panose="020B0604020202020204" pitchFamily="34" charset="0"/>
              </a:defRPr>
            </a:lvl6pPr>
            <a:lvl7pPr eaLnBrk="0" fontAlgn="base" hangingPunct="0">
              <a:spcBef>
                <a:spcPct val="0"/>
              </a:spcBef>
              <a:spcAft>
                <a:spcPct val="0"/>
              </a:spcAft>
              <a:tabLst>
                <a:tab pos="1520825" algn="l"/>
              </a:tabLst>
              <a:defRPr>
                <a:solidFill>
                  <a:schemeClr val="tx1"/>
                </a:solidFill>
                <a:latin typeface="Arial" panose="020B0604020202020204" pitchFamily="34" charset="0"/>
              </a:defRPr>
            </a:lvl7pPr>
            <a:lvl8pPr eaLnBrk="0" fontAlgn="base" hangingPunct="0">
              <a:spcBef>
                <a:spcPct val="0"/>
              </a:spcBef>
              <a:spcAft>
                <a:spcPct val="0"/>
              </a:spcAft>
              <a:tabLst>
                <a:tab pos="1520825" algn="l"/>
              </a:tabLst>
              <a:defRPr>
                <a:solidFill>
                  <a:schemeClr val="tx1"/>
                </a:solidFill>
                <a:latin typeface="Arial" panose="020B0604020202020204" pitchFamily="34" charset="0"/>
              </a:defRPr>
            </a:lvl8pPr>
            <a:lvl9pPr eaLnBrk="0" fontAlgn="base" hangingPunct="0">
              <a:spcBef>
                <a:spcPct val="0"/>
              </a:spcBef>
              <a:spcAft>
                <a:spcPct val="0"/>
              </a:spcAft>
              <a:tabLst>
                <a:tab pos="15208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Poor memory of sequencing skills</a:t>
            </a:r>
          </a:p>
          <a:p>
            <a:pPr marL="0" marR="0" lvl="0" indent="0" algn="l" defTabSz="914400" rtl="0" eaLnBrk="0" fontAlgn="base" latinLnBrk="0" hangingPunct="0">
              <a:lnSpc>
                <a:spcPct val="100000"/>
              </a:lnSpc>
              <a:spcBef>
                <a:spcPct val="0"/>
              </a:spcBef>
              <a:spcAft>
                <a:spcPct val="0"/>
              </a:spcAft>
              <a:buClrTx/>
              <a:buSzTx/>
              <a:buFontTx/>
              <a:buNone/>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Developmental delay</a:t>
            </a:r>
            <a:endParaRPr lang="en-GB" altLang="en-US" sz="2000" dirty="0">
              <a:latin typeface="Annes Font" panose="020F0502000000000000"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Lack of knowledge of maths language</a:t>
            </a:r>
            <a:endParaRPr kumimoji="0" lang="en-GB" altLang="en-US" sz="2000" b="0" i="0" u="none" strike="noStrike" cap="none" normalizeH="0" baseline="0" dirty="0">
              <a:ln>
                <a:noFill/>
              </a:ln>
              <a:solidFill>
                <a:schemeClr val="tx1"/>
              </a:solidFill>
              <a:effectLst/>
              <a:latin typeface="Annes Font" panose="020F0502000000000000"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208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4">
            <a:extLst>
              <a:ext uri="{FF2B5EF4-FFF2-40B4-BE49-F238E27FC236}">
                <a16:creationId xmlns:a16="http://schemas.microsoft.com/office/drawing/2014/main" id="{3C1EF73E-C287-057E-D017-E12EBEC816BE}"/>
              </a:ext>
            </a:extLst>
          </p:cNvPr>
          <p:cNvSpPr>
            <a:spLocks noChangeArrowheads="1"/>
          </p:cNvSpPr>
          <p:nvPr/>
        </p:nvSpPr>
        <p:spPr bwMode="auto">
          <a:xfrm>
            <a:off x="970122" y="5236887"/>
            <a:ext cx="9235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20825" algn="l"/>
              </a:tabLst>
              <a:defRPr>
                <a:solidFill>
                  <a:schemeClr val="tx1"/>
                </a:solidFill>
                <a:latin typeface="Arial" panose="020B0604020202020204" pitchFamily="34" charset="0"/>
              </a:defRPr>
            </a:lvl1pPr>
            <a:lvl2pPr eaLnBrk="0" fontAlgn="base" hangingPunct="0">
              <a:spcBef>
                <a:spcPct val="0"/>
              </a:spcBef>
              <a:spcAft>
                <a:spcPct val="0"/>
              </a:spcAft>
              <a:tabLst>
                <a:tab pos="1520825" algn="l"/>
              </a:tabLst>
              <a:defRPr>
                <a:solidFill>
                  <a:schemeClr val="tx1"/>
                </a:solidFill>
                <a:latin typeface="Arial" panose="020B0604020202020204" pitchFamily="34" charset="0"/>
              </a:defRPr>
            </a:lvl2pPr>
            <a:lvl3pPr eaLnBrk="0" fontAlgn="base" hangingPunct="0">
              <a:spcBef>
                <a:spcPct val="0"/>
              </a:spcBef>
              <a:spcAft>
                <a:spcPct val="0"/>
              </a:spcAft>
              <a:tabLst>
                <a:tab pos="1520825" algn="l"/>
              </a:tabLst>
              <a:defRPr>
                <a:solidFill>
                  <a:schemeClr val="tx1"/>
                </a:solidFill>
                <a:latin typeface="Arial" panose="020B0604020202020204" pitchFamily="34" charset="0"/>
              </a:defRPr>
            </a:lvl3pPr>
            <a:lvl4pPr eaLnBrk="0" fontAlgn="base" hangingPunct="0">
              <a:spcBef>
                <a:spcPct val="0"/>
              </a:spcBef>
              <a:spcAft>
                <a:spcPct val="0"/>
              </a:spcAft>
              <a:tabLst>
                <a:tab pos="1520825" algn="l"/>
              </a:tabLst>
              <a:defRPr>
                <a:solidFill>
                  <a:schemeClr val="tx1"/>
                </a:solidFill>
                <a:latin typeface="Arial" panose="020B0604020202020204" pitchFamily="34" charset="0"/>
              </a:defRPr>
            </a:lvl4pPr>
            <a:lvl5pPr eaLnBrk="0" fontAlgn="base" hangingPunct="0">
              <a:spcBef>
                <a:spcPct val="0"/>
              </a:spcBef>
              <a:spcAft>
                <a:spcPct val="0"/>
              </a:spcAft>
              <a:tabLst>
                <a:tab pos="1520825" algn="l"/>
              </a:tabLst>
              <a:defRPr>
                <a:solidFill>
                  <a:schemeClr val="tx1"/>
                </a:solidFill>
                <a:latin typeface="Arial" panose="020B0604020202020204" pitchFamily="34" charset="0"/>
              </a:defRPr>
            </a:lvl5pPr>
            <a:lvl6pPr eaLnBrk="0" fontAlgn="base" hangingPunct="0">
              <a:spcBef>
                <a:spcPct val="0"/>
              </a:spcBef>
              <a:spcAft>
                <a:spcPct val="0"/>
              </a:spcAft>
              <a:tabLst>
                <a:tab pos="1520825" algn="l"/>
              </a:tabLst>
              <a:defRPr>
                <a:solidFill>
                  <a:schemeClr val="tx1"/>
                </a:solidFill>
                <a:latin typeface="Arial" panose="020B0604020202020204" pitchFamily="34" charset="0"/>
              </a:defRPr>
            </a:lvl6pPr>
            <a:lvl7pPr eaLnBrk="0" fontAlgn="base" hangingPunct="0">
              <a:spcBef>
                <a:spcPct val="0"/>
              </a:spcBef>
              <a:spcAft>
                <a:spcPct val="0"/>
              </a:spcAft>
              <a:tabLst>
                <a:tab pos="1520825" algn="l"/>
              </a:tabLst>
              <a:defRPr>
                <a:solidFill>
                  <a:schemeClr val="tx1"/>
                </a:solidFill>
                <a:latin typeface="Arial" panose="020B0604020202020204" pitchFamily="34" charset="0"/>
              </a:defRPr>
            </a:lvl7pPr>
            <a:lvl8pPr eaLnBrk="0" fontAlgn="base" hangingPunct="0">
              <a:spcBef>
                <a:spcPct val="0"/>
              </a:spcBef>
              <a:spcAft>
                <a:spcPct val="0"/>
              </a:spcAft>
              <a:tabLst>
                <a:tab pos="1520825" algn="l"/>
              </a:tabLst>
              <a:defRPr>
                <a:solidFill>
                  <a:schemeClr val="tx1"/>
                </a:solidFill>
                <a:latin typeface="Arial" panose="020B0604020202020204" pitchFamily="34" charset="0"/>
              </a:defRPr>
            </a:lvl8pPr>
            <a:lvl9pPr eaLnBrk="0" fontAlgn="base" hangingPunct="0">
              <a:spcBef>
                <a:spcPct val="0"/>
              </a:spcBef>
              <a:spcAft>
                <a:spcPct val="0"/>
              </a:spcAft>
              <a:tabLst>
                <a:tab pos="15208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20825" algn="l"/>
              </a:tabLst>
            </a:pPr>
            <a:r>
              <a:rPr kumimoji="0" lang="en-US" altLang="en-US" sz="2000" b="0" i="0" u="none" strike="noStrike" cap="none" normalizeH="0" baseline="0" dirty="0">
                <a:ln>
                  <a:noFill/>
                </a:ln>
                <a:solidFill>
                  <a:srgbClr val="003298"/>
                </a:solidFill>
                <a:effectLst/>
                <a:latin typeface="Annes Font" panose="020F0502000000000000" pitchFamily="34" charset="0"/>
                <a:ea typeface="Lucida Sans Unicode" panose="020B0602030504020204" pitchFamily="34" charset="0"/>
                <a:cs typeface="Times New Roman" panose="02020603050405020304" pitchFamily="18" charset="0"/>
              </a:rPr>
              <a:t>Maths anxiety</a:t>
            </a:r>
            <a:r>
              <a:rPr kumimoji="0" lang="en-US" altLang="en-US" sz="1800" b="0" i="0" u="none" strike="noStrike" cap="none" normalizeH="0" baseline="0" dirty="0">
                <a:ln>
                  <a:noFill/>
                </a:ln>
                <a:solidFill>
                  <a:srgbClr val="003298"/>
                </a:solidFill>
                <a:effectLst/>
                <a:latin typeface="Arial" panose="020B0604020202020204" pitchFamily="34" charset="0"/>
                <a:ea typeface="Lucida Sans Unicode" panose="020B060203050402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429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CA16-E190-9829-29C8-C476719EAEB5}"/>
              </a:ext>
            </a:extLst>
          </p:cNvPr>
          <p:cNvSpPr>
            <a:spLocks noGrp="1"/>
          </p:cNvSpPr>
          <p:nvPr>
            <p:ph type="title"/>
          </p:nvPr>
        </p:nvSpPr>
        <p:spPr>
          <a:xfrm>
            <a:off x="1066800" y="642594"/>
            <a:ext cx="10058400" cy="972629"/>
          </a:xfrm>
        </p:spPr>
        <p:txBody>
          <a:bodyPr/>
          <a:lstStyle/>
          <a:p>
            <a:pPr algn="ctr"/>
            <a:r>
              <a:rPr lang="en-GB" dirty="0">
                <a:solidFill>
                  <a:srgbClr val="0070C0"/>
                </a:solidFill>
                <a:latin typeface="Annes Font" panose="020F0502000000000000" pitchFamily="34" charset="0"/>
              </a:rPr>
              <a:t>Dyscalculia Spectrum</a:t>
            </a:r>
          </a:p>
        </p:txBody>
      </p:sp>
      <p:pic>
        <p:nvPicPr>
          <p:cNvPr id="6" name="Picture 5">
            <a:extLst>
              <a:ext uri="{FF2B5EF4-FFF2-40B4-BE49-F238E27FC236}">
                <a16:creationId xmlns:a16="http://schemas.microsoft.com/office/drawing/2014/main" id="{9E911EF6-B49D-A494-4637-B16B056DCA0F}"/>
              </a:ext>
            </a:extLst>
          </p:cNvPr>
          <p:cNvPicPr>
            <a:picLocks noChangeAspect="1"/>
          </p:cNvPicPr>
          <p:nvPr/>
        </p:nvPicPr>
        <p:blipFill>
          <a:blip r:embed="rId2"/>
          <a:stretch>
            <a:fillRect/>
          </a:stretch>
        </p:blipFill>
        <p:spPr>
          <a:xfrm>
            <a:off x="1328873" y="1615223"/>
            <a:ext cx="9534254" cy="4600183"/>
          </a:xfrm>
          <a:prstGeom prst="rect">
            <a:avLst/>
          </a:prstGeom>
        </p:spPr>
      </p:pic>
    </p:spTree>
    <p:extLst>
      <p:ext uri="{BB962C8B-B14F-4D97-AF65-F5344CB8AC3E}">
        <p14:creationId xmlns:p14="http://schemas.microsoft.com/office/powerpoint/2010/main" val="92099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4195D8-6263-2B35-DC9B-459685E1AFED}"/>
              </a:ext>
            </a:extLst>
          </p:cNvPr>
          <p:cNvSpPr txBox="1"/>
          <p:nvPr/>
        </p:nvSpPr>
        <p:spPr>
          <a:xfrm>
            <a:off x="457200" y="527571"/>
            <a:ext cx="10759440" cy="5682005"/>
          </a:xfrm>
          <a:prstGeom prst="rect">
            <a:avLst/>
          </a:prstGeom>
          <a:noFill/>
        </p:spPr>
        <p:txBody>
          <a:bodyPr wrap="square">
            <a:spAutoFit/>
          </a:bodyPr>
          <a:lstStyle/>
          <a:p>
            <a:pPr marL="234315" algn="ctr">
              <a:spcBef>
                <a:spcPts val="1085"/>
              </a:spcBef>
              <a:spcAft>
                <a:spcPts val="0"/>
              </a:spcAft>
            </a:pPr>
            <a:r>
              <a:rPr lang="en-US" sz="28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Wh</a:t>
            </a:r>
            <a:r>
              <a:rPr lang="en-US" sz="28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y</a:t>
            </a:r>
            <a:r>
              <a:rPr lang="en-US" sz="2800" spc="-5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8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is</a:t>
            </a:r>
            <a:r>
              <a:rPr lang="en-US" sz="28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8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maths</a:t>
            </a:r>
            <a:r>
              <a:rPr lang="en-US" sz="28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8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hard</a:t>
            </a:r>
            <a:r>
              <a:rPr lang="en-US" sz="28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fo</a:t>
            </a:r>
            <a:r>
              <a:rPr lang="en-US" sz="28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8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some</a:t>
            </a:r>
            <a:r>
              <a:rPr lang="en-US" sz="28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8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child</a:t>
            </a:r>
            <a:r>
              <a:rPr lang="en-US" sz="28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re</a:t>
            </a:r>
            <a:r>
              <a:rPr lang="en-US" sz="28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endParaRPr lang="en-GB" sz="2800" dirty="0">
              <a:effectLst/>
              <a:latin typeface="Annes Font" panose="020F0502000000000000" pitchFamily="34" charset="0"/>
              <a:ea typeface="Calibri" panose="020F0502020204030204" pitchFamily="34" charset="0"/>
              <a:cs typeface="Times New Roman" panose="02020603050405020304" pitchFamily="18" charset="0"/>
            </a:endParaRPr>
          </a:p>
          <a:p>
            <a:pPr marL="488950">
              <a:lnSpc>
                <a:spcPts val="2885"/>
              </a:lnSpc>
              <a:spcBef>
                <a:spcPts val="2810"/>
              </a:spcBef>
              <a:spcAft>
                <a:spcPts val="0"/>
              </a:spcAft>
            </a:pPr>
            <a:r>
              <a:rPr lang="en-US" sz="28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Maths</a:t>
            </a:r>
            <a:r>
              <a:rPr lang="en-US" sz="2800" spc="-5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8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is…</a:t>
            </a:r>
            <a:endParaRPr lang="en-US" sz="2800" spc="-15" dirty="0">
              <a:solidFill>
                <a:srgbClr val="003298"/>
              </a:solidFill>
              <a:latin typeface="Annes Font" panose="020F0502000000000000" pitchFamily="34" charset="0"/>
              <a:ea typeface="Calibri" panose="020F0502020204030204" pitchFamily="34" charset="0"/>
              <a:cs typeface="Times New Roman" panose="02020603050405020304" pitchFamily="18" charset="0"/>
            </a:endParaRPr>
          </a:p>
          <a:p>
            <a:pPr marL="488950" marR="190500">
              <a:lnSpc>
                <a:spcPct val="98000"/>
              </a:lnSpc>
              <a:spcBef>
                <a:spcPts val="50"/>
              </a:spcBef>
              <a:spcAft>
                <a:spcPts val="0"/>
              </a:spcAft>
              <a:tabLst>
                <a:tab pos="1654175" algn="l"/>
              </a:tabLst>
            </a:pPr>
            <a:r>
              <a:rPr lang="en-US" sz="2400" spc="-1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Abstract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in</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the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sense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that</a:t>
            </a:r>
            <a:r>
              <a:rPr lang="en-US" sz="2400" spc="-7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hild</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ren</a:t>
            </a:r>
            <a:r>
              <a:rPr lang="en-US" sz="2400" spc="9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may</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not</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r</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el</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ate</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the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symbols</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to</a:t>
            </a:r>
            <a:r>
              <a:rPr lang="en-US" sz="2400" spc="20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qu</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18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y</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g.,</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k</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w</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g</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at</a:t>
            </a:r>
            <a:r>
              <a:rPr lang="en-US" sz="2400" spc="-7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5</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o</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spc="-7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an</a:t>
            </a:r>
            <a:r>
              <a:rPr lang="en-US" sz="2400" spc="-5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4</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j</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u</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nu</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mber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that</a:t>
            </a:r>
            <a:r>
              <a:rPr lang="en-US" sz="2400" spc="-5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comes</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after</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4.</a:t>
            </a:r>
            <a:endParaRPr lang="en-GB" sz="2400" dirty="0">
              <a:effectLst/>
              <a:latin typeface="Annes Font" panose="020F0502000000000000" pitchFamily="34" charset="0"/>
              <a:ea typeface="Calibri" panose="020F0502020204030204" pitchFamily="34" charset="0"/>
              <a:cs typeface="Times New Roman" panose="02020603050405020304" pitchFamily="18" charset="0"/>
            </a:endParaRPr>
          </a:p>
          <a:p>
            <a:pPr>
              <a:spcBef>
                <a:spcPts val="20"/>
              </a:spcBef>
            </a:pPr>
            <a:r>
              <a:rPr lang="en-US" sz="2400" dirty="0">
                <a:effectLst/>
                <a:latin typeface="Annes Font" panose="020F0502000000000000" pitchFamily="34" charset="0"/>
                <a:ea typeface="Calibri" panose="020F0502020204030204" pitchFamily="34" charset="0"/>
                <a:cs typeface="Calibri" panose="020F0502020204030204" pitchFamily="34" charset="0"/>
              </a:rPr>
              <a:t> </a:t>
            </a:r>
            <a:endParaRPr lang="en-GB" sz="2400" dirty="0">
              <a:effectLst/>
              <a:latin typeface="Annes Font" panose="020F0502000000000000" pitchFamily="34" charset="0"/>
              <a:ea typeface="Calibri" panose="020F0502020204030204" pitchFamily="34" charset="0"/>
              <a:cs typeface="Times New Roman" panose="02020603050405020304" pitchFamily="18" charset="0"/>
            </a:endParaRPr>
          </a:p>
          <a:p>
            <a:pPr marL="488950" marR="190500">
              <a:lnSpc>
                <a:spcPts val="2880"/>
              </a:lnSpc>
              <a:spcAft>
                <a:spcPts val="0"/>
              </a:spcAft>
            </a:pP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bu</a:t>
            </a:r>
            <a:r>
              <a:rPr lang="en-US" sz="2400" spc="-2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il</a:t>
            </a:r>
            <a:r>
              <a:rPr lang="en-US" sz="2400" spc="-2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d</a:t>
            </a:r>
            <a:r>
              <a:rPr lang="en-US" sz="2400" spc="-2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spc="-2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g</a:t>
            </a:r>
            <a:r>
              <a:rPr lang="en-US" sz="2400" spc="9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b</a:t>
            </a:r>
            <a:r>
              <a:rPr lang="en-US" sz="2400" spc="-2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l</a:t>
            </a:r>
            <a:r>
              <a:rPr lang="en-US" sz="2400" spc="-2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spc="-1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c</a:t>
            </a:r>
            <a:r>
              <a:rPr lang="en-US" sz="240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k</a:t>
            </a:r>
            <a:r>
              <a:rPr lang="en-US" sz="2400" spc="60"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ub</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jec</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w</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7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on</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6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f</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act</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l</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d</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a:t>
            </a:r>
            <a:r>
              <a:rPr lang="en-US" sz="2400" spc="4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h</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26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f</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li</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er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concepts</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are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not</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fully</a:t>
            </a:r>
            <a:r>
              <a:rPr lang="en-US" sz="2400" spc="9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understood</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t>
            </a:r>
            <a:r>
              <a:rPr lang="en-US" sz="2400" spc="5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the</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pupil</a:t>
            </a:r>
            <a:r>
              <a:rPr lang="en-US" sz="2400" spc="5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will</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not</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be able</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to</a:t>
            </a:r>
            <a:r>
              <a:rPr lang="en-US" sz="2400" spc="1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make</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sense</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of</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mo</a:t>
            </a:r>
            <a:r>
              <a:rPr lang="en-US" sz="2400" spc="-3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8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advanced</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concepts.</a:t>
            </a:r>
            <a:endParaRPr lang="en-GB" sz="2400" dirty="0">
              <a:effectLst/>
              <a:latin typeface="Annes Font" panose="020F0502000000000000" pitchFamily="34" charset="0"/>
              <a:ea typeface="Calibri" panose="020F0502020204030204" pitchFamily="34" charset="0"/>
              <a:cs typeface="Times New Roman" panose="02020603050405020304" pitchFamily="18" charset="0"/>
            </a:endParaRPr>
          </a:p>
          <a:p>
            <a:pPr>
              <a:spcBef>
                <a:spcPts val="15"/>
              </a:spcBef>
            </a:pPr>
            <a:r>
              <a:rPr lang="en-US" sz="2400" dirty="0">
                <a:effectLst/>
                <a:latin typeface="Annes Font" panose="020F0502000000000000" pitchFamily="34" charset="0"/>
                <a:ea typeface="Calibri" panose="020F0502020204030204" pitchFamily="34" charset="0"/>
                <a:cs typeface="Calibri" panose="020F0502020204030204" pitchFamily="34" charset="0"/>
              </a:rPr>
              <a:t> </a:t>
            </a:r>
            <a:endParaRPr lang="en-GB" sz="2400" dirty="0">
              <a:effectLst/>
              <a:latin typeface="Annes Font" panose="020F0502000000000000" pitchFamily="34" charset="0"/>
              <a:ea typeface="Calibri" panose="020F0502020204030204" pitchFamily="34" charset="0"/>
              <a:cs typeface="Times New Roman" panose="02020603050405020304" pitchFamily="18" charset="0"/>
            </a:endParaRPr>
          </a:p>
          <a:p>
            <a:pPr marL="488950" marR="323215">
              <a:lnSpc>
                <a:spcPts val="2880"/>
              </a:lnSpc>
              <a:spcAft>
                <a:spcPts val="0"/>
              </a:spcAft>
              <a:tabLst>
                <a:tab pos="7644130" algn="l"/>
              </a:tabLst>
            </a:pPr>
            <a:r>
              <a:rPr lang="en-US" sz="2400" spc="-1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Complex,</a:t>
            </a:r>
            <a:r>
              <a:rPr lang="en-US" sz="2400" spc="15" dirty="0">
                <a:solidFill>
                  <a:srgbClr val="FF0000"/>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with</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many</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ways</a:t>
            </a:r>
            <a:r>
              <a:rPr lang="en-US" sz="2400" spc="-5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of</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ep</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r</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esenting</a:t>
            </a:r>
            <a:r>
              <a:rPr lang="en-US" sz="2400" spc="9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equivalents</a:t>
            </a:r>
            <a:r>
              <a:rPr lang="en-US" sz="2400" spc="4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e.g.,</a:t>
            </a:r>
            <a:r>
              <a:rPr lang="en-US" sz="2400" dirty="0">
                <a:solidFill>
                  <a:srgbClr val="003298"/>
                </a:solidFill>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involves</a:t>
            </a:r>
            <a:r>
              <a:rPr lang="en-US" sz="2400" spc="315" dirty="0">
                <a:solidFill>
                  <a:srgbClr val="003298"/>
                </a:solidFill>
                <a:latin typeface="Annes Font" panose="020F0502000000000000" pitchFamily="34" charset="0"/>
                <a:ea typeface="Calibri" panose="020F0502020204030204" pitchFamily="34" charset="0"/>
                <a:cs typeface="Times New Roman" panose="02020603050405020304" pitchFamily="18" charset="0"/>
              </a:rPr>
              <a:t> </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on</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c</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p</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o</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f</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me,</a:t>
            </a:r>
            <a:r>
              <a:rPr lang="en-US" sz="2400" spc="-3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qu</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i</a:t>
            </a:r>
            <a:r>
              <a:rPr lang="en-US" sz="2400" spc="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t</a:t>
            </a:r>
            <a:r>
              <a:rPr lang="en-US" sz="2400" spc="-17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y</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s</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p</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ace</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d</a:t>
            </a:r>
            <a:r>
              <a:rPr lang="en-US" sz="2400" spc="1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 </a:t>
            </a:r>
            <a:r>
              <a:rPr lang="en-US" sz="2400" spc="-2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l</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15"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n</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g</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u</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a</a:t>
            </a:r>
            <a:r>
              <a:rPr lang="en-US" sz="2400" spc="2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g</a:t>
            </a:r>
            <a:r>
              <a:rPr lang="en-US" sz="2400" dirty="0">
                <a:solidFill>
                  <a:srgbClr val="003298"/>
                </a:solidFill>
                <a:effectLst/>
                <a:latin typeface="Annes Font" panose="020F0502000000000000" pitchFamily="34" charset="0"/>
                <a:ea typeface="Calibri" panose="020F0502020204030204" pitchFamily="34" charset="0"/>
                <a:cs typeface="Times New Roman" panose="02020603050405020304" pitchFamily="18" charset="0"/>
              </a:rPr>
              <a:t>e.</a:t>
            </a:r>
            <a:endParaRPr lang="en-GB" sz="2400" dirty="0">
              <a:effectLst/>
              <a:latin typeface="Annes Font" panose="020F0502000000000000" pitchFamily="34" charset="0"/>
              <a:ea typeface="Calibri" panose="020F0502020204030204" pitchFamily="34" charset="0"/>
              <a:cs typeface="Times New Roman" panose="02020603050405020304" pitchFamily="18" charset="0"/>
            </a:endParaRPr>
          </a:p>
          <a:p>
            <a:pPr marL="488950">
              <a:lnSpc>
                <a:spcPts val="2885"/>
              </a:lnSpc>
              <a:spcBef>
                <a:spcPts val="2810"/>
              </a:spcBef>
              <a:spcAft>
                <a:spcPts val="0"/>
              </a:spcAft>
            </a:pPr>
            <a:endParaRPr lang="en-GB" sz="2800" dirty="0">
              <a:effectLst/>
              <a:latin typeface="Annes Font" panose="020F050200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4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7B31-64D9-C21F-2948-1BBD1E50D5A3}"/>
              </a:ext>
            </a:extLst>
          </p:cNvPr>
          <p:cNvSpPr>
            <a:spLocks noGrp="1"/>
          </p:cNvSpPr>
          <p:nvPr>
            <p:ph type="title"/>
          </p:nvPr>
        </p:nvSpPr>
        <p:spPr/>
        <p:txBody>
          <a:bodyPr/>
          <a:lstStyle/>
          <a:p>
            <a:pPr algn="ctr"/>
            <a:r>
              <a:rPr lang="en-GB" dirty="0">
                <a:solidFill>
                  <a:srgbClr val="0070C0"/>
                </a:solidFill>
                <a:latin typeface="Annes Font" panose="020F0502000000000000" pitchFamily="34" charset="0"/>
              </a:rPr>
              <a:t>Key Indicator – Number Sense</a:t>
            </a:r>
          </a:p>
        </p:txBody>
      </p:sp>
      <p:sp>
        <p:nvSpPr>
          <p:cNvPr id="3" name="Content Placeholder 2">
            <a:extLst>
              <a:ext uri="{FF2B5EF4-FFF2-40B4-BE49-F238E27FC236}">
                <a16:creationId xmlns:a16="http://schemas.microsoft.com/office/drawing/2014/main" id="{F3635DEA-6C5E-7A7C-A171-A3E8562226B2}"/>
              </a:ext>
            </a:extLst>
          </p:cNvPr>
          <p:cNvSpPr>
            <a:spLocks noGrp="1"/>
          </p:cNvSpPr>
          <p:nvPr>
            <p:ph idx="1"/>
          </p:nvPr>
        </p:nvSpPr>
        <p:spPr>
          <a:xfrm>
            <a:off x="751840" y="1686560"/>
            <a:ext cx="10972800" cy="4785360"/>
          </a:xfrm>
        </p:spPr>
        <p:txBody>
          <a:bodyPr>
            <a:normAutofit/>
          </a:bodyPr>
          <a:lstStyle/>
          <a:p>
            <a:r>
              <a:rPr lang="en-GB" sz="2800" dirty="0">
                <a:solidFill>
                  <a:srgbClr val="002060"/>
                </a:solidFill>
                <a:latin typeface="Annes Font" panose="020F0502000000000000" pitchFamily="34" charset="0"/>
              </a:rPr>
              <a:t>What is number sense?</a:t>
            </a:r>
          </a:p>
          <a:p>
            <a:pPr marL="0" indent="0">
              <a:buNone/>
            </a:pPr>
            <a:r>
              <a:rPr lang="en-GB" sz="2800" dirty="0">
                <a:solidFill>
                  <a:srgbClr val="002060"/>
                </a:solidFill>
                <a:latin typeface="Annes Font" panose="020F0502000000000000" pitchFamily="34" charset="0"/>
              </a:rPr>
              <a:t>… a person’s ability to understand, relate and connect numbers. People with strong number sense can think flexibly and fluently about numbers.</a:t>
            </a:r>
          </a:p>
          <a:p>
            <a:pPr marL="0" indent="0">
              <a:buNone/>
            </a:pPr>
            <a:r>
              <a:rPr lang="en-GB" sz="2800" dirty="0">
                <a:solidFill>
                  <a:srgbClr val="7030A0"/>
                </a:solidFill>
                <a:latin typeface="Annes Font" panose="020F0502000000000000" pitchFamily="34" charset="0"/>
              </a:rPr>
              <a:t>Subitising</a:t>
            </a:r>
          </a:p>
          <a:p>
            <a:pPr marL="0" indent="0">
              <a:buNone/>
            </a:pPr>
            <a:r>
              <a:rPr lang="en-GB" sz="2800" dirty="0">
                <a:solidFill>
                  <a:srgbClr val="002060"/>
                </a:solidFill>
                <a:latin typeface="Annes Font" panose="020F0502000000000000" pitchFamily="34" charset="0"/>
              </a:rPr>
              <a:t>This is the ability to identify a number of objects without counting them. This normally develops from an early age.</a:t>
            </a:r>
          </a:p>
        </p:txBody>
      </p:sp>
    </p:spTree>
    <p:extLst>
      <p:ext uri="{BB962C8B-B14F-4D97-AF65-F5344CB8AC3E}">
        <p14:creationId xmlns:p14="http://schemas.microsoft.com/office/powerpoint/2010/main" val="126290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34FF246DC22E4BB50C1A73A18C5E5D" ma:contentTypeVersion="16" ma:contentTypeDescription="Create a new document." ma:contentTypeScope="" ma:versionID="f85ab52dca4e089517c4023535341ce8">
  <xsd:schema xmlns:xsd="http://www.w3.org/2001/XMLSchema" xmlns:xs="http://www.w3.org/2001/XMLSchema" xmlns:p="http://schemas.microsoft.com/office/2006/metadata/properties" xmlns:ns2="2e2ea039-38f8-4947-a7c0-d7cbfeca6fb8" xmlns:ns3="4b4a3138-5d4b-44dd-b4ec-74852c4deb7e" targetNamespace="http://schemas.microsoft.com/office/2006/metadata/properties" ma:root="true" ma:fieldsID="b36cac6348935216acc5f69085d04d73" ns2:_="" ns3:_="">
    <xsd:import namespace="2e2ea039-38f8-4947-a7c0-d7cbfeca6fb8"/>
    <xsd:import namespace="4b4a3138-5d4b-44dd-b4ec-74852c4deb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ea039-38f8-4947-a7c0-d7cbfeca6f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ed0ad32-e44d-4185-acb2-594b9c25c509}" ma:internalName="TaxCatchAll" ma:showField="CatchAllData" ma:web="2e2ea039-38f8-4947-a7c0-d7cbfeca6f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4a3138-5d4b-44dd-b4ec-74852c4deb7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db186e-9944-4e3d-85af-0a94960e84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EF424-383C-4B63-8141-3AF5ABF6F64C}"/>
</file>

<file path=customXml/itemProps2.xml><?xml version="1.0" encoding="utf-8"?>
<ds:datastoreItem xmlns:ds="http://schemas.openxmlformats.org/officeDocument/2006/customXml" ds:itemID="{6E3FDDE9-3074-4DB2-B8B1-E71E53362379}"/>
</file>

<file path=docProps/app.xml><?xml version="1.0" encoding="utf-8"?>
<Properties xmlns="http://schemas.openxmlformats.org/officeDocument/2006/extended-properties" xmlns:vt="http://schemas.openxmlformats.org/officeDocument/2006/docPropsVTypes">
  <Template>Savon</Template>
  <TotalTime>743</TotalTime>
  <Words>2147</Words>
  <Application>Microsoft Office PowerPoint</Application>
  <PresentationFormat>Widescreen</PresentationFormat>
  <Paragraphs>262</Paragraphs>
  <Slides>47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Annes Font</vt:lpstr>
      <vt:lpstr>Arial</vt:lpstr>
      <vt:lpstr>Calibri</vt:lpstr>
      <vt:lpstr>Courier New</vt:lpstr>
      <vt:lpstr>Garamond</vt:lpstr>
      <vt:lpstr>Lucida Sans Unicode</vt:lpstr>
      <vt:lpstr>Wingdings</vt:lpstr>
      <vt:lpstr>Savon</vt:lpstr>
      <vt:lpstr>Packager Shell Object</vt:lpstr>
      <vt:lpstr>Dyscalculia</vt:lpstr>
      <vt:lpstr>PowerPoint Presentation</vt:lpstr>
      <vt:lpstr>Dyscalculia</vt:lpstr>
      <vt:lpstr>PowerPoint Presentation</vt:lpstr>
      <vt:lpstr>Context</vt:lpstr>
      <vt:lpstr>PowerPoint Presentation</vt:lpstr>
      <vt:lpstr>Dyscalculia Spectrum</vt:lpstr>
      <vt:lpstr>PowerPoint Presentation</vt:lpstr>
      <vt:lpstr>Key Indicator – Number Sense</vt:lpstr>
      <vt:lpstr>How many?</vt:lpstr>
      <vt:lpstr>PowerPoint Presentation</vt:lpstr>
      <vt:lpstr>PowerPoint Presentation</vt:lpstr>
      <vt:lpstr>It is easier to subitise if objects are arranged in patterns, such as dice patterns.</vt:lpstr>
      <vt:lpstr>Key Indicator - Estimating</vt:lpstr>
      <vt:lpstr>Key Indicator - Counting</vt:lpstr>
      <vt:lpstr>Key Indicator - Sequencing</vt:lpstr>
      <vt:lpstr>Ways to help…</vt:lpstr>
      <vt:lpstr>Reading and Recording Numbers</vt:lpstr>
      <vt:lpstr>PowerPoint Presentation</vt:lpstr>
      <vt:lpstr>Reasoning</vt:lpstr>
      <vt:lpstr>Word Problems</vt:lpstr>
      <vt:lpstr>Characteristics of students with poor memory</vt:lpstr>
      <vt:lpstr>Memory</vt:lpstr>
      <vt:lpstr>Memory</vt:lpstr>
      <vt:lpstr>Processing Speed</vt:lpstr>
      <vt:lpstr>PowerPoint Presentation</vt:lpstr>
      <vt:lpstr>Try Lidia Stanton’s way… Lidia Stanton Books | Times Tables Tricks: For Visual and Hands-On Learners</vt:lpstr>
      <vt:lpstr>Read the instructions and then copy the text</vt:lpstr>
      <vt:lpstr>PowerPoint Presentation</vt:lpstr>
      <vt:lpstr>PowerPoint Presentation</vt:lpstr>
      <vt:lpstr>PowerPoint Presentation</vt:lpstr>
      <vt:lpstr> Emotional and Behavioural problems – also co-morbid but can lead to:</vt:lpstr>
      <vt:lpstr>Signs of visual difficulties:</vt:lpstr>
      <vt:lpstr>PowerPoint Presentation</vt:lpstr>
      <vt:lpstr>Maths Anxiety</vt:lpstr>
      <vt:lpstr>Maths Assessment Screeners</vt:lpstr>
      <vt:lpstr>How to help?</vt:lpstr>
      <vt:lpstr>Error Analysis</vt:lpstr>
      <vt:lpstr>A Successful Intervention Programme</vt:lpstr>
      <vt:lpstr>Teaching Numeracy – Key Concepts</vt:lpstr>
      <vt:lpstr>Manipulativeswww.mathsbot.com </vt:lpstr>
      <vt:lpstr>Maths Explained - Maths Explained — Steve Chinn</vt:lpstr>
      <vt:lpstr>PowerPoint Presentation</vt:lpstr>
      <vt:lpstr>PowerPoint Presentation</vt:lpstr>
      <vt:lpstr>PowerPoint Presentation</vt:lpstr>
      <vt:lpstr>Websites and Publications</vt:lpstr>
      <vt:lpstr>Thank you for having me.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dc:title>
  <dc:creator>Rebecca Hughes</dc:creator>
  <cp:lastModifiedBy>Rebecca Hughes</cp:lastModifiedBy>
  <cp:revision>93</cp:revision>
  <cp:lastPrinted>2023-06-20T08:13:58Z</cp:lastPrinted>
  <dcterms:created xsi:type="dcterms:W3CDTF">2021-07-24T14:12:03Z</dcterms:created>
  <dcterms:modified xsi:type="dcterms:W3CDTF">2023-06-20T08:16:59Z</dcterms:modified>
</cp:coreProperties>
</file>