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84" r:id="rId5"/>
    <p:sldId id="285" r:id="rId6"/>
    <p:sldId id="286" r:id="rId7"/>
    <p:sldId id="283" r:id="rId8"/>
    <p:sldId id="382" r:id="rId9"/>
    <p:sldId id="262" r:id="rId10"/>
  </p:sldIdLst>
  <p:sldSz cx="10691813" cy="7562850"/>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C76"/>
    <a:srgbClr val="EEEEEE"/>
    <a:srgbClr val="575656"/>
    <a:srgbClr val="01A2B3"/>
    <a:srgbClr val="D1D1D1"/>
    <a:srgbClr val="017885"/>
    <a:srgbClr val="075F87"/>
    <a:srgbClr val="FFFFFF"/>
    <a:srgbClr val="984807"/>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5033" autoAdjust="0"/>
  </p:normalViewPr>
  <p:slideViewPr>
    <p:cSldViewPr snapToGrid="0">
      <p:cViewPr varScale="1">
        <p:scale>
          <a:sx n="57" d="100"/>
          <a:sy n="57" d="100"/>
        </p:scale>
        <p:origin x="1240"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ED470-7409-4D79-9BD5-5F8BF80B51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24F63E-946D-4932-827D-897D2F4C1FFE}">
      <dgm:prSet/>
      <dgm:spPr/>
      <dgm:t>
        <a:bodyPr/>
        <a:lstStyle/>
        <a:p>
          <a:r>
            <a:rPr lang="en-US" b="0" i="0" baseline="0" dirty="0"/>
            <a:t>53 schools across the country</a:t>
          </a:r>
          <a:endParaRPr lang="en-US" dirty="0"/>
        </a:p>
      </dgm:t>
    </dgm:pt>
    <dgm:pt modelId="{8F2DE25C-545A-49F0-9D70-090ACEFBED26}" type="parTrans" cxnId="{B5E024F1-7BE5-40A2-A3AF-E83FCA861E69}">
      <dgm:prSet/>
      <dgm:spPr/>
      <dgm:t>
        <a:bodyPr/>
        <a:lstStyle/>
        <a:p>
          <a:endParaRPr lang="en-US"/>
        </a:p>
      </dgm:t>
    </dgm:pt>
    <dgm:pt modelId="{4026CF05-DAFC-45A9-A389-B3793E32A7D2}" type="sibTrans" cxnId="{B5E024F1-7BE5-40A2-A3AF-E83FCA861E69}">
      <dgm:prSet/>
      <dgm:spPr/>
      <dgm:t>
        <a:bodyPr/>
        <a:lstStyle/>
        <a:p>
          <a:endParaRPr lang="en-US"/>
        </a:p>
      </dgm:t>
    </dgm:pt>
    <dgm:pt modelId="{0110415D-871F-4DD9-9793-F9BED6BAA3CD}">
      <dgm:prSet/>
      <dgm:spPr/>
      <dgm:t>
        <a:bodyPr/>
        <a:lstStyle/>
        <a:p>
          <a:r>
            <a:rPr lang="en-US"/>
            <a:t>Working locally with schools, teachers, School Games Organisers</a:t>
          </a:r>
        </a:p>
      </dgm:t>
    </dgm:pt>
    <dgm:pt modelId="{D271F856-852C-46C1-A390-71BCFD6AC206}" type="parTrans" cxnId="{58720579-1909-48C2-A8E6-5E9180B7B8E5}">
      <dgm:prSet/>
      <dgm:spPr/>
      <dgm:t>
        <a:bodyPr/>
        <a:lstStyle/>
        <a:p>
          <a:endParaRPr lang="en-US"/>
        </a:p>
      </dgm:t>
    </dgm:pt>
    <dgm:pt modelId="{EBE9B77B-76F5-4274-BC76-5F6547CC5959}" type="sibTrans" cxnId="{58720579-1909-48C2-A8E6-5E9180B7B8E5}">
      <dgm:prSet/>
      <dgm:spPr/>
      <dgm:t>
        <a:bodyPr/>
        <a:lstStyle/>
        <a:p>
          <a:endParaRPr lang="en-US"/>
        </a:p>
      </dgm:t>
    </dgm:pt>
    <dgm:pt modelId="{03D0278F-4E20-4CCD-BFDD-7824CB777D03}">
      <dgm:prSet/>
      <dgm:spPr/>
      <dgm:t>
        <a:bodyPr/>
        <a:lstStyle/>
        <a:p>
          <a:r>
            <a:rPr lang="en-US" b="0" i="0" baseline="0"/>
            <a:t>Focusing on:</a:t>
          </a:r>
          <a:endParaRPr lang="en-US"/>
        </a:p>
      </dgm:t>
    </dgm:pt>
    <dgm:pt modelId="{7AF255DF-253C-4958-A561-D0A4167A90B7}" type="parTrans" cxnId="{AD3213DD-17E1-440D-8964-9DBD33CDC745}">
      <dgm:prSet/>
      <dgm:spPr/>
      <dgm:t>
        <a:bodyPr/>
        <a:lstStyle/>
        <a:p>
          <a:endParaRPr lang="en-US"/>
        </a:p>
      </dgm:t>
    </dgm:pt>
    <dgm:pt modelId="{54DC10B9-16AB-4CC7-98A4-84B3391A4924}" type="sibTrans" cxnId="{AD3213DD-17E1-440D-8964-9DBD33CDC745}">
      <dgm:prSet/>
      <dgm:spPr/>
      <dgm:t>
        <a:bodyPr/>
        <a:lstStyle/>
        <a:p>
          <a:endParaRPr lang="en-US"/>
        </a:p>
      </dgm:t>
    </dgm:pt>
    <dgm:pt modelId="{94732AA1-CB78-4094-A7D8-3BF9EBE760DC}">
      <dgm:prSet/>
      <dgm:spPr/>
      <dgm:t>
        <a:bodyPr/>
        <a:lstStyle/>
        <a:p>
          <a:r>
            <a:rPr lang="en-US"/>
            <a:t>Training, advice, guidance</a:t>
          </a:r>
        </a:p>
      </dgm:t>
    </dgm:pt>
    <dgm:pt modelId="{892FA8D0-E4B8-40FA-87E9-387C2450A104}" type="parTrans" cxnId="{5D0F411E-8D80-4318-92C9-679E4BE3C9BB}">
      <dgm:prSet/>
      <dgm:spPr/>
      <dgm:t>
        <a:bodyPr/>
        <a:lstStyle/>
        <a:p>
          <a:endParaRPr lang="en-US"/>
        </a:p>
      </dgm:t>
    </dgm:pt>
    <dgm:pt modelId="{D8D85E72-57A0-4F4E-B79D-370634FC463C}" type="sibTrans" cxnId="{5D0F411E-8D80-4318-92C9-679E4BE3C9BB}">
      <dgm:prSet/>
      <dgm:spPr/>
      <dgm:t>
        <a:bodyPr/>
        <a:lstStyle/>
        <a:p>
          <a:endParaRPr lang="en-US"/>
        </a:p>
      </dgm:t>
    </dgm:pt>
    <dgm:pt modelId="{B6DAE0F3-256F-412F-80E8-86B125CE6F96}">
      <dgm:prSet/>
      <dgm:spPr/>
      <dgm:t>
        <a:bodyPr/>
        <a:lstStyle/>
        <a:p>
          <a:r>
            <a:rPr lang="en-US" dirty="0"/>
            <a:t>Influencing and supporting more inclusive School Games</a:t>
          </a:r>
        </a:p>
      </dgm:t>
    </dgm:pt>
    <dgm:pt modelId="{E3D73305-C52C-42D2-B7CC-6B744DEABB42}" type="parTrans" cxnId="{17815E5E-47B0-493D-89F7-553DB224E4E4}">
      <dgm:prSet/>
      <dgm:spPr/>
      <dgm:t>
        <a:bodyPr/>
        <a:lstStyle/>
        <a:p>
          <a:endParaRPr lang="en-US"/>
        </a:p>
      </dgm:t>
    </dgm:pt>
    <dgm:pt modelId="{A484D2D7-A6CC-40DB-8354-E3431C0ACA9B}" type="sibTrans" cxnId="{17815E5E-47B0-493D-89F7-553DB224E4E4}">
      <dgm:prSet/>
      <dgm:spPr/>
      <dgm:t>
        <a:bodyPr/>
        <a:lstStyle/>
        <a:p>
          <a:endParaRPr lang="en-US"/>
        </a:p>
      </dgm:t>
    </dgm:pt>
    <dgm:pt modelId="{A6945BC6-D729-4C2A-A0F2-C18CE272C473}">
      <dgm:prSet/>
      <dgm:spPr/>
      <dgm:t>
        <a:bodyPr/>
        <a:lstStyle/>
        <a:p>
          <a:r>
            <a:rPr lang="en-US" b="0" i="0" baseline="0" dirty="0"/>
            <a:t>Developing Inclusive Youth Leadership pathway</a:t>
          </a:r>
          <a:endParaRPr lang="en-US" dirty="0"/>
        </a:p>
      </dgm:t>
    </dgm:pt>
    <dgm:pt modelId="{A8DA019B-C655-4BB7-A046-FE3309EF6CDB}" type="parTrans" cxnId="{197B8EB6-3DB9-480A-ADC4-4D212B5CC291}">
      <dgm:prSet/>
      <dgm:spPr/>
      <dgm:t>
        <a:bodyPr/>
        <a:lstStyle/>
        <a:p>
          <a:endParaRPr lang="en-US"/>
        </a:p>
      </dgm:t>
    </dgm:pt>
    <dgm:pt modelId="{EDD8B5B7-C1AE-4D1B-AAE6-34451AA7E937}" type="sibTrans" cxnId="{197B8EB6-3DB9-480A-ADC4-4D212B5CC291}">
      <dgm:prSet/>
      <dgm:spPr/>
      <dgm:t>
        <a:bodyPr/>
        <a:lstStyle/>
        <a:p>
          <a:endParaRPr lang="en-US"/>
        </a:p>
      </dgm:t>
    </dgm:pt>
    <dgm:pt modelId="{4D3654AC-1123-4299-B651-D3FE2B9BD43B}">
      <dgm:prSet/>
      <dgm:spPr/>
      <dgm:t>
        <a:bodyPr/>
        <a:lstStyle/>
        <a:p>
          <a:r>
            <a:rPr lang="en-US" i="0" dirty="0"/>
            <a:t>Test, challenge, disseminate solutions for wider network through innovation</a:t>
          </a:r>
        </a:p>
      </dgm:t>
    </dgm:pt>
    <dgm:pt modelId="{E3A0255E-FE6C-45FF-86DC-CCF869DB70FC}" type="parTrans" cxnId="{CDC5C26B-E2A0-422C-AE5D-306DA7E80451}">
      <dgm:prSet/>
      <dgm:spPr/>
      <dgm:t>
        <a:bodyPr/>
        <a:lstStyle/>
        <a:p>
          <a:endParaRPr lang="en-US"/>
        </a:p>
      </dgm:t>
    </dgm:pt>
    <dgm:pt modelId="{EE20F3F9-1E67-4EE3-A3AC-E81AB69184DA}" type="sibTrans" cxnId="{CDC5C26B-E2A0-422C-AE5D-306DA7E80451}">
      <dgm:prSet/>
      <dgm:spPr/>
      <dgm:t>
        <a:bodyPr/>
        <a:lstStyle/>
        <a:p>
          <a:endParaRPr lang="en-US"/>
        </a:p>
      </dgm:t>
    </dgm:pt>
    <dgm:pt modelId="{8ABFBAB9-85F8-4ACA-ACE9-5963FA27F321}" type="pres">
      <dgm:prSet presAssocID="{99BED470-7409-4D79-9BD5-5F8BF80B51DE}" presName="diagram" presStyleCnt="0">
        <dgm:presLayoutVars>
          <dgm:dir/>
          <dgm:resizeHandles val="exact"/>
        </dgm:presLayoutVars>
      </dgm:prSet>
      <dgm:spPr/>
    </dgm:pt>
    <dgm:pt modelId="{78C2B1E9-25B2-4FB7-9290-752063DC42DE}" type="pres">
      <dgm:prSet presAssocID="{A924F63E-946D-4932-827D-897D2F4C1FFE}" presName="node" presStyleLbl="node1" presStyleIdx="0" presStyleCnt="4" custLinFactNeighborX="-642" custLinFactNeighborY="-1484">
        <dgm:presLayoutVars>
          <dgm:bulletEnabled val="1"/>
        </dgm:presLayoutVars>
      </dgm:prSet>
      <dgm:spPr/>
    </dgm:pt>
    <dgm:pt modelId="{12DCBDBD-60BE-425B-B3C1-6D3B5B10B97D}" type="pres">
      <dgm:prSet presAssocID="{4026CF05-DAFC-45A9-A389-B3793E32A7D2}" presName="sibTrans" presStyleCnt="0"/>
      <dgm:spPr/>
    </dgm:pt>
    <dgm:pt modelId="{A09AA4C2-B229-4E9E-A18A-551C241CF04E}" type="pres">
      <dgm:prSet presAssocID="{0110415D-871F-4DD9-9793-F9BED6BAA3CD}" presName="node" presStyleLbl="node1" presStyleIdx="1" presStyleCnt="4">
        <dgm:presLayoutVars>
          <dgm:bulletEnabled val="1"/>
        </dgm:presLayoutVars>
      </dgm:prSet>
      <dgm:spPr/>
    </dgm:pt>
    <dgm:pt modelId="{3E746F3A-83E2-4D1B-8712-A05A6C006EA1}" type="pres">
      <dgm:prSet presAssocID="{EBE9B77B-76F5-4274-BC76-5F6547CC5959}" presName="sibTrans" presStyleCnt="0"/>
      <dgm:spPr/>
    </dgm:pt>
    <dgm:pt modelId="{3C6D258A-192C-4F27-AAF0-796969EF6454}" type="pres">
      <dgm:prSet presAssocID="{03D0278F-4E20-4CCD-BFDD-7824CB777D03}" presName="node" presStyleLbl="node1" presStyleIdx="2" presStyleCnt="4">
        <dgm:presLayoutVars>
          <dgm:bulletEnabled val="1"/>
        </dgm:presLayoutVars>
      </dgm:prSet>
      <dgm:spPr/>
    </dgm:pt>
    <dgm:pt modelId="{2090EBFA-ED2C-450E-B44F-A5739F980B5E}" type="pres">
      <dgm:prSet presAssocID="{54DC10B9-16AB-4CC7-98A4-84B3391A4924}" presName="sibTrans" presStyleCnt="0"/>
      <dgm:spPr/>
    </dgm:pt>
    <dgm:pt modelId="{4A4E8BC0-DCCC-4742-A2C7-CE7729FC714D}" type="pres">
      <dgm:prSet presAssocID="{4D3654AC-1123-4299-B651-D3FE2B9BD43B}" presName="node" presStyleLbl="node1" presStyleIdx="3" presStyleCnt="4">
        <dgm:presLayoutVars>
          <dgm:bulletEnabled val="1"/>
        </dgm:presLayoutVars>
      </dgm:prSet>
      <dgm:spPr/>
    </dgm:pt>
  </dgm:ptLst>
  <dgm:cxnLst>
    <dgm:cxn modelId="{0635271B-C794-42B1-BFAB-239C0F2D1174}" type="presOf" srcId="{A6945BC6-D729-4C2A-A0F2-C18CE272C473}" destId="{3C6D258A-192C-4F27-AAF0-796969EF6454}" srcOrd="0" destOrd="3" presId="urn:microsoft.com/office/officeart/2005/8/layout/default"/>
    <dgm:cxn modelId="{5D0F411E-8D80-4318-92C9-679E4BE3C9BB}" srcId="{03D0278F-4E20-4CCD-BFDD-7824CB777D03}" destId="{94732AA1-CB78-4094-A7D8-3BF9EBE760DC}" srcOrd="0" destOrd="0" parTransId="{892FA8D0-E4B8-40FA-87E9-387C2450A104}" sibTransId="{D8D85E72-57A0-4F4E-B79D-370634FC463C}"/>
    <dgm:cxn modelId="{17815E5E-47B0-493D-89F7-553DB224E4E4}" srcId="{03D0278F-4E20-4CCD-BFDD-7824CB777D03}" destId="{B6DAE0F3-256F-412F-80E8-86B125CE6F96}" srcOrd="1" destOrd="0" parTransId="{E3D73305-C52C-42D2-B7CC-6B744DEABB42}" sibTransId="{A484D2D7-A6CC-40DB-8354-E3431C0ACA9B}"/>
    <dgm:cxn modelId="{CDC5C26B-E2A0-422C-AE5D-306DA7E80451}" srcId="{99BED470-7409-4D79-9BD5-5F8BF80B51DE}" destId="{4D3654AC-1123-4299-B651-D3FE2B9BD43B}" srcOrd="3" destOrd="0" parTransId="{E3A0255E-FE6C-45FF-86DC-CCF869DB70FC}" sibTransId="{EE20F3F9-1E67-4EE3-A3AC-E81AB69184DA}"/>
    <dgm:cxn modelId="{58720579-1909-48C2-A8E6-5E9180B7B8E5}" srcId="{99BED470-7409-4D79-9BD5-5F8BF80B51DE}" destId="{0110415D-871F-4DD9-9793-F9BED6BAA3CD}" srcOrd="1" destOrd="0" parTransId="{D271F856-852C-46C1-A390-71BCFD6AC206}" sibTransId="{EBE9B77B-76F5-4274-BC76-5F6547CC5959}"/>
    <dgm:cxn modelId="{D0993087-470E-4A75-8DB3-94FEFCB3BC07}" type="presOf" srcId="{4D3654AC-1123-4299-B651-D3FE2B9BD43B}" destId="{4A4E8BC0-DCCC-4742-A2C7-CE7729FC714D}" srcOrd="0" destOrd="0" presId="urn:microsoft.com/office/officeart/2005/8/layout/default"/>
    <dgm:cxn modelId="{A11003AF-EACA-4AC2-B8D7-4469A5C2B613}" type="presOf" srcId="{A924F63E-946D-4932-827D-897D2F4C1FFE}" destId="{78C2B1E9-25B2-4FB7-9290-752063DC42DE}" srcOrd="0" destOrd="0" presId="urn:microsoft.com/office/officeart/2005/8/layout/default"/>
    <dgm:cxn modelId="{197B8EB6-3DB9-480A-ADC4-4D212B5CC291}" srcId="{03D0278F-4E20-4CCD-BFDD-7824CB777D03}" destId="{A6945BC6-D729-4C2A-A0F2-C18CE272C473}" srcOrd="2" destOrd="0" parTransId="{A8DA019B-C655-4BB7-A046-FE3309EF6CDB}" sibTransId="{EDD8B5B7-C1AE-4D1B-AAE6-34451AA7E937}"/>
    <dgm:cxn modelId="{AE5C61D0-FE52-43AC-8E27-DC33AA8E5E34}" type="presOf" srcId="{B6DAE0F3-256F-412F-80E8-86B125CE6F96}" destId="{3C6D258A-192C-4F27-AAF0-796969EF6454}" srcOrd="0" destOrd="2" presId="urn:microsoft.com/office/officeart/2005/8/layout/default"/>
    <dgm:cxn modelId="{361DF0D0-741B-4264-B221-5490EEBBF613}" type="presOf" srcId="{99BED470-7409-4D79-9BD5-5F8BF80B51DE}" destId="{8ABFBAB9-85F8-4ACA-ACE9-5963FA27F321}" srcOrd="0" destOrd="0" presId="urn:microsoft.com/office/officeart/2005/8/layout/default"/>
    <dgm:cxn modelId="{5404ADD4-072C-4BE6-A3D7-9E7611CE3C2A}" type="presOf" srcId="{0110415D-871F-4DD9-9793-F9BED6BAA3CD}" destId="{A09AA4C2-B229-4E9E-A18A-551C241CF04E}" srcOrd="0" destOrd="0" presId="urn:microsoft.com/office/officeart/2005/8/layout/default"/>
    <dgm:cxn modelId="{AD3213DD-17E1-440D-8964-9DBD33CDC745}" srcId="{99BED470-7409-4D79-9BD5-5F8BF80B51DE}" destId="{03D0278F-4E20-4CCD-BFDD-7824CB777D03}" srcOrd="2" destOrd="0" parTransId="{7AF255DF-253C-4958-A561-D0A4167A90B7}" sibTransId="{54DC10B9-16AB-4CC7-98A4-84B3391A4924}"/>
    <dgm:cxn modelId="{5FAFB4E7-6743-4C68-B87C-8CAC951C4B5A}" type="presOf" srcId="{03D0278F-4E20-4CCD-BFDD-7824CB777D03}" destId="{3C6D258A-192C-4F27-AAF0-796969EF6454}" srcOrd="0" destOrd="0" presId="urn:microsoft.com/office/officeart/2005/8/layout/default"/>
    <dgm:cxn modelId="{B5E024F1-7BE5-40A2-A3AF-E83FCA861E69}" srcId="{99BED470-7409-4D79-9BD5-5F8BF80B51DE}" destId="{A924F63E-946D-4932-827D-897D2F4C1FFE}" srcOrd="0" destOrd="0" parTransId="{8F2DE25C-545A-49F0-9D70-090ACEFBED26}" sibTransId="{4026CF05-DAFC-45A9-A389-B3793E32A7D2}"/>
    <dgm:cxn modelId="{CC1F0DF9-2581-4799-81BA-939EC096301A}" type="presOf" srcId="{94732AA1-CB78-4094-A7D8-3BF9EBE760DC}" destId="{3C6D258A-192C-4F27-AAF0-796969EF6454}" srcOrd="0" destOrd="1" presId="urn:microsoft.com/office/officeart/2005/8/layout/default"/>
    <dgm:cxn modelId="{9A029E06-0815-408A-9CDA-32A61F87BF9C}" type="presParOf" srcId="{8ABFBAB9-85F8-4ACA-ACE9-5963FA27F321}" destId="{78C2B1E9-25B2-4FB7-9290-752063DC42DE}" srcOrd="0" destOrd="0" presId="urn:microsoft.com/office/officeart/2005/8/layout/default"/>
    <dgm:cxn modelId="{AF0DF122-1DDF-4303-A468-6E8D9D9F45C1}" type="presParOf" srcId="{8ABFBAB9-85F8-4ACA-ACE9-5963FA27F321}" destId="{12DCBDBD-60BE-425B-B3C1-6D3B5B10B97D}" srcOrd="1" destOrd="0" presId="urn:microsoft.com/office/officeart/2005/8/layout/default"/>
    <dgm:cxn modelId="{974A18FB-6D6D-460B-A6EC-BBCF88B2FC0A}" type="presParOf" srcId="{8ABFBAB9-85F8-4ACA-ACE9-5963FA27F321}" destId="{A09AA4C2-B229-4E9E-A18A-551C241CF04E}" srcOrd="2" destOrd="0" presId="urn:microsoft.com/office/officeart/2005/8/layout/default"/>
    <dgm:cxn modelId="{E6BE99E4-81CE-43F8-AB93-0E566B7F1DD3}" type="presParOf" srcId="{8ABFBAB9-85F8-4ACA-ACE9-5963FA27F321}" destId="{3E746F3A-83E2-4D1B-8712-A05A6C006EA1}" srcOrd="3" destOrd="0" presId="urn:microsoft.com/office/officeart/2005/8/layout/default"/>
    <dgm:cxn modelId="{7D6EA416-BB58-499D-AD75-E253F7427635}" type="presParOf" srcId="{8ABFBAB9-85F8-4ACA-ACE9-5963FA27F321}" destId="{3C6D258A-192C-4F27-AAF0-796969EF6454}" srcOrd="4" destOrd="0" presId="urn:microsoft.com/office/officeart/2005/8/layout/default"/>
    <dgm:cxn modelId="{C987B524-C8CC-4D34-AA49-DCC7B9E63A97}" type="presParOf" srcId="{8ABFBAB9-85F8-4ACA-ACE9-5963FA27F321}" destId="{2090EBFA-ED2C-450E-B44F-A5739F980B5E}" srcOrd="5" destOrd="0" presId="urn:microsoft.com/office/officeart/2005/8/layout/default"/>
    <dgm:cxn modelId="{92A12C73-3512-423F-BBA9-7036118872F2}" type="presParOf" srcId="{8ABFBAB9-85F8-4ACA-ACE9-5963FA27F321}" destId="{4A4E8BC0-DCCC-4742-A2C7-CE7729FC714D}"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2B1E9-25B2-4FB7-9290-752063DC42DE}">
      <dsp:nvSpPr>
        <dsp:cNvPr id="0" name=""/>
        <dsp:cNvSpPr/>
      </dsp:nvSpPr>
      <dsp:spPr>
        <a:xfrm>
          <a:off x="303199" y="0"/>
          <a:ext cx="2601528" cy="1560916"/>
        </a:xfrm>
        <a:prstGeom prst="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53 schools across the country</a:t>
          </a:r>
          <a:endParaRPr lang="en-US" sz="1800" kern="1200" dirty="0"/>
        </a:p>
      </dsp:txBody>
      <dsp:txXfrm>
        <a:off x="303199" y="0"/>
        <a:ext cx="2601528" cy="1560916"/>
      </dsp:txXfrm>
    </dsp:sp>
    <dsp:sp modelId="{A09AA4C2-B229-4E9E-A18A-551C241CF04E}">
      <dsp:nvSpPr>
        <dsp:cNvPr id="0" name=""/>
        <dsp:cNvSpPr/>
      </dsp:nvSpPr>
      <dsp:spPr>
        <a:xfrm>
          <a:off x="3181582" y="266"/>
          <a:ext cx="2601528" cy="1560916"/>
        </a:xfrm>
        <a:prstGeom prst="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Working locally with schools, teachers, School Games Organisers</a:t>
          </a:r>
        </a:p>
      </dsp:txBody>
      <dsp:txXfrm>
        <a:off x="3181582" y="266"/>
        <a:ext cx="2601528" cy="1560916"/>
      </dsp:txXfrm>
    </dsp:sp>
    <dsp:sp modelId="{3C6D258A-192C-4F27-AAF0-796969EF6454}">
      <dsp:nvSpPr>
        <dsp:cNvPr id="0" name=""/>
        <dsp:cNvSpPr/>
      </dsp:nvSpPr>
      <dsp:spPr>
        <a:xfrm>
          <a:off x="319901" y="1821336"/>
          <a:ext cx="2601528" cy="1560916"/>
        </a:xfrm>
        <a:prstGeom prst="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baseline="0"/>
            <a:t>Focusing on:</a:t>
          </a:r>
          <a:endParaRPr lang="en-US" sz="1800" kern="1200"/>
        </a:p>
        <a:p>
          <a:pPr marL="114300" lvl="1" indent="-114300" algn="l" defTabSz="622300">
            <a:lnSpc>
              <a:spcPct val="90000"/>
            </a:lnSpc>
            <a:spcBef>
              <a:spcPct val="0"/>
            </a:spcBef>
            <a:spcAft>
              <a:spcPct val="15000"/>
            </a:spcAft>
            <a:buChar char="•"/>
          </a:pPr>
          <a:r>
            <a:rPr lang="en-US" sz="1400" kern="1200"/>
            <a:t>Training, advice, guidance</a:t>
          </a:r>
        </a:p>
        <a:p>
          <a:pPr marL="114300" lvl="1" indent="-114300" algn="l" defTabSz="622300">
            <a:lnSpc>
              <a:spcPct val="90000"/>
            </a:lnSpc>
            <a:spcBef>
              <a:spcPct val="0"/>
            </a:spcBef>
            <a:spcAft>
              <a:spcPct val="15000"/>
            </a:spcAft>
            <a:buChar char="•"/>
          </a:pPr>
          <a:r>
            <a:rPr lang="en-US" sz="1400" kern="1200" dirty="0"/>
            <a:t>Influencing and supporting more inclusive School Games</a:t>
          </a:r>
        </a:p>
        <a:p>
          <a:pPr marL="114300" lvl="1" indent="-114300" algn="l" defTabSz="622300">
            <a:lnSpc>
              <a:spcPct val="90000"/>
            </a:lnSpc>
            <a:spcBef>
              <a:spcPct val="0"/>
            </a:spcBef>
            <a:spcAft>
              <a:spcPct val="15000"/>
            </a:spcAft>
            <a:buChar char="•"/>
          </a:pPr>
          <a:r>
            <a:rPr lang="en-US" sz="1400" b="0" i="0" kern="1200" baseline="0" dirty="0"/>
            <a:t>Developing Inclusive Youth Leadership pathway</a:t>
          </a:r>
          <a:endParaRPr lang="en-US" sz="1400" kern="1200" dirty="0"/>
        </a:p>
      </dsp:txBody>
      <dsp:txXfrm>
        <a:off x="319901" y="1821336"/>
        <a:ext cx="2601528" cy="1560916"/>
      </dsp:txXfrm>
    </dsp:sp>
    <dsp:sp modelId="{4A4E8BC0-DCCC-4742-A2C7-CE7729FC714D}">
      <dsp:nvSpPr>
        <dsp:cNvPr id="0" name=""/>
        <dsp:cNvSpPr/>
      </dsp:nvSpPr>
      <dsp:spPr>
        <a:xfrm>
          <a:off x="3181582" y="1821336"/>
          <a:ext cx="2601528" cy="1560916"/>
        </a:xfrm>
        <a:prstGeom prst="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t>Test, challenge, disseminate solutions for wider network through innovation</a:t>
          </a:r>
        </a:p>
      </dsp:txBody>
      <dsp:txXfrm>
        <a:off x="3181582" y="1821336"/>
        <a:ext cx="2601528" cy="15609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60D26-B3A8-4790-8BF7-1A91F52FB33B}" type="datetimeFigureOut">
              <a:rPr lang="en-GB" smtClean="0"/>
              <a:t>22/06/2023</a:t>
            </a:fld>
            <a:endParaRPr lang="en-GB" dirty="0"/>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2C7E7-933D-4FCC-8A11-3B360CEB685E}" type="slidenum">
              <a:rPr lang="en-GB" smtClean="0"/>
              <a:t>‹#›</a:t>
            </a:fld>
            <a:endParaRPr lang="en-GB" dirty="0"/>
          </a:p>
        </p:txBody>
      </p:sp>
    </p:spTree>
    <p:extLst>
      <p:ext uri="{BB962C8B-B14F-4D97-AF65-F5344CB8AC3E}">
        <p14:creationId xmlns:p14="http://schemas.microsoft.com/office/powerpoint/2010/main" val="56677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slides referring to the USS programme</a:t>
            </a:r>
          </a:p>
        </p:txBody>
      </p:sp>
      <p:sp>
        <p:nvSpPr>
          <p:cNvPr id="4" name="Slide Number Placeholder 3"/>
          <p:cNvSpPr>
            <a:spLocks noGrp="1"/>
          </p:cNvSpPr>
          <p:nvPr>
            <p:ph type="sldNum" sz="quarter" idx="5"/>
          </p:nvPr>
        </p:nvSpPr>
        <p:spPr/>
        <p:txBody>
          <a:bodyPr/>
          <a:lstStyle/>
          <a:p>
            <a:fld id="{39D7DEA9-C29A-4C85-BC47-50BC380F8616}" type="slidenum">
              <a:rPr lang="en-GB" smtClean="0"/>
              <a:t>1</a:t>
            </a:fld>
            <a:endParaRPr lang="en-GB"/>
          </a:p>
        </p:txBody>
      </p:sp>
    </p:spTree>
    <p:extLst>
      <p:ext uri="{BB962C8B-B14F-4D97-AF65-F5344CB8AC3E}">
        <p14:creationId xmlns:p14="http://schemas.microsoft.com/office/powerpoint/2010/main" val="353608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slides referring to the USS programme</a:t>
            </a:r>
          </a:p>
        </p:txBody>
      </p:sp>
      <p:sp>
        <p:nvSpPr>
          <p:cNvPr id="4" name="Slide Number Placeholder 3"/>
          <p:cNvSpPr>
            <a:spLocks noGrp="1"/>
          </p:cNvSpPr>
          <p:nvPr>
            <p:ph type="sldNum" sz="quarter" idx="5"/>
          </p:nvPr>
        </p:nvSpPr>
        <p:spPr/>
        <p:txBody>
          <a:bodyPr/>
          <a:lstStyle/>
          <a:p>
            <a:fld id="{39D7DEA9-C29A-4C85-BC47-50BC380F8616}" type="slidenum">
              <a:rPr lang="en-GB" smtClean="0"/>
              <a:t>2</a:t>
            </a:fld>
            <a:endParaRPr lang="en-GB"/>
          </a:p>
        </p:txBody>
      </p:sp>
    </p:spTree>
    <p:extLst>
      <p:ext uri="{BB962C8B-B14F-4D97-AF65-F5344CB8AC3E}">
        <p14:creationId xmlns:p14="http://schemas.microsoft.com/office/powerpoint/2010/main" val="328065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for slides referring to the USS </a:t>
            </a:r>
            <a:r>
              <a:rPr lang="en-GB" dirty="0" err="1"/>
              <a:t>programme</a:t>
            </a:r>
            <a:r>
              <a:rPr lang="en-GB" b="0" i="0" dirty="0" err="1">
                <a:solidFill>
                  <a:srgbClr val="212529"/>
                </a:solidFill>
                <a:effectLst/>
                <a:latin typeface="Open Sans" panose="020B0606030504020204" pitchFamily="34" charset="0"/>
              </a:rPr>
              <a:t>As</a:t>
            </a:r>
            <a:r>
              <a:rPr lang="en-GB" b="0" i="0" dirty="0">
                <a:solidFill>
                  <a:srgbClr val="212529"/>
                </a:solidFill>
                <a:effectLst/>
                <a:latin typeface="Open Sans" panose="020B0606030504020204" pitchFamily="34" charset="0"/>
              </a:rPr>
              <a:t> part of the Universal SEND Services programme, we will be recruiting 80 nursery, primary, secondary and school sixth form settings to carry out a review in the Autumn term of 2023. Settings will receive training and support to carry out the review, and will be encouraged to produce an analysis report and action plan. Participating schools will also have an opportunity to cascade </a:t>
            </a:r>
            <a:r>
              <a:rPr lang="en-GB" b="0" i="0" dirty="0" err="1">
                <a:solidFill>
                  <a:srgbClr val="212529"/>
                </a:solidFill>
                <a:effectLst/>
                <a:latin typeface="Open Sans" panose="020B0606030504020204" pitchFamily="34" charset="0"/>
              </a:rPr>
              <a:t>PfAEY</a:t>
            </a:r>
            <a:r>
              <a:rPr lang="en-GB" b="0" i="0" dirty="0">
                <a:solidFill>
                  <a:srgbClr val="212529"/>
                </a:solidFill>
                <a:effectLst/>
                <a:latin typeface="Open Sans" panose="020B0606030504020204" pitchFamily="34" charset="0"/>
              </a:rPr>
              <a:t> training and support to a partner school the following year</a:t>
            </a:r>
          </a:p>
          <a:p>
            <a:endParaRPr lang="en-GB" dirty="0"/>
          </a:p>
        </p:txBody>
      </p:sp>
      <p:sp>
        <p:nvSpPr>
          <p:cNvPr id="4" name="Slide Number Placeholder 3"/>
          <p:cNvSpPr>
            <a:spLocks noGrp="1"/>
          </p:cNvSpPr>
          <p:nvPr>
            <p:ph type="sldNum" sz="quarter" idx="5"/>
          </p:nvPr>
        </p:nvSpPr>
        <p:spPr/>
        <p:txBody>
          <a:bodyPr/>
          <a:lstStyle/>
          <a:p>
            <a:fld id="{39D7DEA9-C29A-4C85-BC47-50BC380F8616}" type="slidenum">
              <a:rPr lang="en-GB" smtClean="0"/>
              <a:t>3</a:t>
            </a:fld>
            <a:endParaRPr lang="en-GB"/>
          </a:p>
        </p:txBody>
      </p:sp>
    </p:spTree>
    <p:extLst>
      <p:ext uri="{BB962C8B-B14F-4D97-AF65-F5344CB8AC3E}">
        <p14:creationId xmlns:p14="http://schemas.microsoft.com/office/powerpoint/2010/main" val="62944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slides referring to the USS programme</a:t>
            </a:r>
          </a:p>
        </p:txBody>
      </p:sp>
      <p:sp>
        <p:nvSpPr>
          <p:cNvPr id="4" name="Slide Number Placeholder 3"/>
          <p:cNvSpPr>
            <a:spLocks noGrp="1"/>
          </p:cNvSpPr>
          <p:nvPr>
            <p:ph type="sldNum" sz="quarter" idx="5"/>
          </p:nvPr>
        </p:nvSpPr>
        <p:spPr/>
        <p:txBody>
          <a:bodyPr/>
          <a:lstStyle/>
          <a:p>
            <a:fld id="{39D7DEA9-C29A-4C85-BC47-50BC380F8616}" type="slidenum">
              <a:rPr lang="en-GB" smtClean="0"/>
              <a:t>4</a:t>
            </a:fld>
            <a:endParaRPr lang="en-GB"/>
          </a:p>
        </p:txBody>
      </p:sp>
    </p:spTree>
    <p:extLst>
      <p:ext uri="{BB962C8B-B14F-4D97-AF65-F5344CB8AC3E}">
        <p14:creationId xmlns:p14="http://schemas.microsoft.com/office/powerpoint/2010/main" val="327887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cs typeface="Calibri"/>
            </a:endParaRPr>
          </a:p>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A0F1-6387-944A-8EDE-D156E59E7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99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D7DEA9-C29A-4C85-BC47-50BC380F8616}" type="slidenum">
              <a:rPr lang="en-GB" smtClean="0"/>
              <a:t>6</a:t>
            </a:fld>
            <a:endParaRPr lang="en-GB"/>
          </a:p>
        </p:txBody>
      </p:sp>
    </p:spTree>
    <p:extLst>
      <p:ext uri="{BB962C8B-B14F-4D97-AF65-F5344CB8AC3E}">
        <p14:creationId xmlns:p14="http://schemas.microsoft.com/office/powerpoint/2010/main" val="9463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79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F61A-5E0E-1BA9-7BA8-854AC04770E8}"/>
              </a:ext>
            </a:extLst>
          </p:cNvPr>
          <p:cNvSpPr>
            <a:spLocks noGrp="1"/>
          </p:cNvSpPr>
          <p:nvPr>
            <p:ph type="title"/>
          </p:nvPr>
        </p:nvSpPr>
        <p:spPr>
          <a:xfrm>
            <a:off x="729493" y="1885462"/>
            <a:ext cx="9221689" cy="3145935"/>
          </a:xfrm>
        </p:spPr>
        <p:txBody>
          <a:bodyPr anchor="b"/>
          <a:lstStyle>
            <a:lvl1pPr>
              <a:defRPr sz="526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FD5F7E-09FD-AFC2-2846-98EECD1C94C8}"/>
              </a:ext>
            </a:extLst>
          </p:cNvPr>
          <p:cNvSpPr>
            <a:spLocks noGrp="1"/>
          </p:cNvSpPr>
          <p:nvPr>
            <p:ph type="body" idx="1"/>
          </p:nvPr>
        </p:nvSpPr>
        <p:spPr>
          <a:xfrm>
            <a:off x="729493" y="5061158"/>
            <a:ext cx="9221689" cy="1654373"/>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A30BE-678B-8B80-08A7-02D6E66AFB7E}"/>
              </a:ext>
            </a:extLst>
          </p:cNvPr>
          <p:cNvSpPr>
            <a:spLocks noGrp="1"/>
          </p:cNvSpPr>
          <p:nvPr>
            <p:ph type="dt" sz="half" idx="10"/>
          </p:nvPr>
        </p:nvSpPr>
        <p:spPr/>
        <p:txBody>
          <a:bodyPr/>
          <a:lstStyle/>
          <a:p>
            <a:fld id="{7A43F176-329B-42F9-B7AF-C1C6132C337A}" type="datetimeFigureOut">
              <a:rPr lang="en-GB" smtClean="0"/>
              <a:t>22/06/2023</a:t>
            </a:fld>
            <a:endParaRPr lang="en-GB"/>
          </a:p>
        </p:txBody>
      </p:sp>
      <p:sp>
        <p:nvSpPr>
          <p:cNvPr id="5" name="Footer Placeholder 4">
            <a:extLst>
              <a:ext uri="{FF2B5EF4-FFF2-40B4-BE49-F238E27FC236}">
                <a16:creationId xmlns:a16="http://schemas.microsoft.com/office/drawing/2014/main" id="{2FFFB58C-1B76-75DE-ABFB-116648379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CBA60-5CF3-9C25-8AB4-786844E757BB}"/>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305453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F042-2D8B-1612-0F0D-749AEA0BB9F9}"/>
              </a:ext>
            </a:extLst>
          </p:cNvPr>
          <p:cNvSpPr>
            <a:spLocks noGrp="1"/>
          </p:cNvSpPr>
          <p:nvPr>
            <p:ph type="ctrTitle"/>
          </p:nvPr>
        </p:nvSpPr>
        <p:spPr>
          <a:xfrm>
            <a:off x="1336477" y="1237717"/>
            <a:ext cx="8018860" cy="2632992"/>
          </a:xfrm>
        </p:spPr>
        <p:txBody>
          <a:bodyPr anchor="b"/>
          <a:lstStyle>
            <a:lvl1pPr algn="ctr">
              <a:defRPr sz="5262"/>
            </a:lvl1pPr>
          </a:lstStyle>
          <a:p>
            <a:r>
              <a:rPr lang="en-GB"/>
              <a:t>Click to edit Master title style</a:t>
            </a:r>
          </a:p>
        </p:txBody>
      </p:sp>
      <p:sp>
        <p:nvSpPr>
          <p:cNvPr id="3" name="Subtitle 2">
            <a:extLst>
              <a:ext uri="{FF2B5EF4-FFF2-40B4-BE49-F238E27FC236}">
                <a16:creationId xmlns:a16="http://schemas.microsoft.com/office/drawing/2014/main" id="{C8FC3743-7163-3684-38FD-43865BC04573}"/>
              </a:ext>
            </a:extLst>
          </p:cNvPr>
          <p:cNvSpPr>
            <a:spLocks noGrp="1"/>
          </p:cNvSpPr>
          <p:nvPr>
            <p:ph type="subTitle" idx="1"/>
          </p:nvPr>
        </p:nvSpPr>
        <p:spPr>
          <a:xfrm>
            <a:off x="1336477" y="3972247"/>
            <a:ext cx="8018860" cy="1825938"/>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GB"/>
              <a:t>Click to edit Master subtitle style</a:t>
            </a:r>
          </a:p>
        </p:txBody>
      </p:sp>
      <p:sp>
        <p:nvSpPr>
          <p:cNvPr id="4" name="Date Placeholder 3">
            <a:extLst>
              <a:ext uri="{FF2B5EF4-FFF2-40B4-BE49-F238E27FC236}">
                <a16:creationId xmlns:a16="http://schemas.microsoft.com/office/drawing/2014/main" id="{7C67E34D-E853-7A03-ECA8-E5AA8270F507}"/>
              </a:ext>
            </a:extLst>
          </p:cNvPr>
          <p:cNvSpPr>
            <a:spLocks noGrp="1"/>
          </p:cNvSpPr>
          <p:nvPr>
            <p:ph type="dt" sz="half" idx="10"/>
          </p:nvPr>
        </p:nvSpPr>
        <p:spPr/>
        <p:txBody>
          <a:bodyPr/>
          <a:lstStyle/>
          <a:p>
            <a:fld id="{8D960345-0500-48BE-9258-1C75EE672BA9}" type="datetimeFigureOut">
              <a:rPr lang="en-GB" smtClean="0"/>
              <a:t>22/06/2023</a:t>
            </a:fld>
            <a:endParaRPr lang="en-GB"/>
          </a:p>
        </p:txBody>
      </p:sp>
      <p:sp>
        <p:nvSpPr>
          <p:cNvPr id="5" name="Footer Placeholder 4">
            <a:extLst>
              <a:ext uri="{FF2B5EF4-FFF2-40B4-BE49-F238E27FC236}">
                <a16:creationId xmlns:a16="http://schemas.microsoft.com/office/drawing/2014/main" id="{63DD51ED-4696-C43D-E002-D3D409429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8E31B-F7E5-7E7B-3B92-68BDCEBA74C8}"/>
              </a:ext>
            </a:extLst>
          </p:cNvPr>
          <p:cNvSpPr>
            <a:spLocks noGrp="1"/>
          </p:cNvSpPr>
          <p:nvPr>
            <p:ph type="sldNum" sz="quarter" idx="12"/>
          </p:nvPr>
        </p:nvSpPr>
        <p:spPr/>
        <p:txBody>
          <a:bodyPr/>
          <a:lstStyle/>
          <a:p>
            <a:fld id="{17669316-7BAA-487B-BF68-D66B77F2530A}" type="slidenum">
              <a:rPr lang="en-GB" smtClean="0"/>
              <a:t>‹#›</a:t>
            </a:fld>
            <a:endParaRPr lang="en-GB"/>
          </a:p>
        </p:txBody>
      </p:sp>
    </p:spTree>
    <p:extLst>
      <p:ext uri="{BB962C8B-B14F-4D97-AF65-F5344CB8AC3E}">
        <p14:creationId xmlns:p14="http://schemas.microsoft.com/office/powerpoint/2010/main" val="1168448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wholeschoolsend.org.uk/blog/how-preparation-adulthood-review-helped-us-becky-jones?utm_campaign=3282887_Preparation%20for%20Adulthood%20Reviews%20-%20nasen%20Member&amp;utm_medium=email&amp;utm_source=Nasen&amp;dm_t=0,0,0,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hyperlink" Target="mailto:DRSL2.SW@wholeschoolsend.com" TargetMode="External"/><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hyperlink" Target="mailto:DRSL.SW@wholeschoolsend.com" TargetMode="Externa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info@wholeschoolsend.co.uk" TargetMode="External"/><Relationship Id="rId11" Type="http://schemas.openxmlformats.org/officeDocument/2006/relationships/image" Target="../media/image14.pn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hyperlink" Target="mailto:DRSL3.SW@wholeschoolsen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BA790-E53B-72E0-C689-7D9AE6D9C881}"/>
              </a:ext>
            </a:extLst>
          </p:cNvPr>
          <p:cNvSpPr/>
          <p:nvPr/>
        </p:nvSpPr>
        <p:spPr>
          <a:xfrm>
            <a:off x="0" y="774353"/>
            <a:ext cx="168345" cy="6014145"/>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close up of a sign&#10;&#10;Description automatically generated">
            <a:extLst>
              <a:ext uri="{FF2B5EF4-FFF2-40B4-BE49-F238E27FC236}">
                <a16:creationId xmlns:a16="http://schemas.microsoft.com/office/drawing/2014/main" id="{26AB6957-0988-1580-DDBD-FB0DBB3BE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804" y="6270020"/>
            <a:ext cx="1142845" cy="388567"/>
          </a:xfrm>
          <a:prstGeom prst="rect">
            <a:avLst/>
          </a:prstGeom>
        </p:spPr>
      </p:pic>
      <p:sp>
        <p:nvSpPr>
          <p:cNvPr id="6" name="Rectangle 5">
            <a:extLst>
              <a:ext uri="{FF2B5EF4-FFF2-40B4-BE49-F238E27FC236}">
                <a16:creationId xmlns:a16="http://schemas.microsoft.com/office/drawing/2014/main" id="{117C3B95-65D4-F051-1089-86F70D987B57}"/>
              </a:ext>
            </a:extLst>
          </p:cNvPr>
          <p:cNvSpPr/>
          <p:nvPr/>
        </p:nvSpPr>
        <p:spPr>
          <a:xfrm>
            <a:off x="336690" y="774354"/>
            <a:ext cx="168345" cy="6014144"/>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14A2E5-02E4-0EB1-8531-8A04DB73C3A8}"/>
              </a:ext>
            </a:extLst>
          </p:cNvPr>
          <p:cNvSpPr/>
          <p:nvPr/>
        </p:nvSpPr>
        <p:spPr>
          <a:xfrm>
            <a:off x="168345" y="774354"/>
            <a:ext cx="168345" cy="6014143"/>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computer&#10;&#10;Description automatically generated">
            <a:extLst>
              <a:ext uri="{FF2B5EF4-FFF2-40B4-BE49-F238E27FC236}">
                <a16:creationId xmlns:a16="http://schemas.microsoft.com/office/drawing/2014/main" id="{B2E258D5-67E4-5BB6-03B0-B567E496E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80" y="6177257"/>
            <a:ext cx="622409" cy="481330"/>
          </a:xfrm>
          <a:prstGeom prst="rect">
            <a:avLst/>
          </a:prstGeom>
        </p:spPr>
      </p:pic>
      <p:pic>
        <p:nvPicPr>
          <p:cNvPr id="9" name="Picture 8" descr="A close up of a logo&#10;&#10;Description automatically generated">
            <a:extLst>
              <a:ext uri="{FF2B5EF4-FFF2-40B4-BE49-F238E27FC236}">
                <a16:creationId xmlns:a16="http://schemas.microsoft.com/office/drawing/2014/main" id="{0950C742-825B-76A0-7CA7-62E8E251F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6183" y="6321979"/>
            <a:ext cx="1058994" cy="33660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17AF798-5E20-A3F2-24BB-75CBC3A9C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788" y="6309431"/>
            <a:ext cx="731384" cy="388568"/>
          </a:xfrm>
          <a:prstGeom prst="rect">
            <a:avLst/>
          </a:prstGeom>
        </p:spPr>
      </p:pic>
      <p:sp>
        <p:nvSpPr>
          <p:cNvPr id="10" name="Title 9">
            <a:extLst>
              <a:ext uri="{FF2B5EF4-FFF2-40B4-BE49-F238E27FC236}">
                <a16:creationId xmlns:a16="http://schemas.microsoft.com/office/drawing/2014/main" id="{C389E8D8-E3EF-4167-9E8B-6BBE7523FE10}"/>
              </a:ext>
            </a:extLst>
          </p:cNvPr>
          <p:cNvSpPr>
            <a:spLocks noGrp="1"/>
          </p:cNvSpPr>
          <p:nvPr>
            <p:ph type="title"/>
          </p:nvPr>
        </p:nvSpPr>
        <p:spPr/>
        <p:txBody>
          <a:bodyPr/>
          <a:lstStyle/>
          <a:p>
            <a:r>
              <a:rPr lang="en-GB" dirty="0"/>
              <a:t>Primary SEND Professional Community 22</a:t>
            </a:r>
            <a:r>
              <a:rPr lang="en-GB" baseline="30000" dirty="0"/>
              <a:t>nd</a:t>
            </a:r>
            <a:r>
              <a:rPr lang="en-GB" dirty="0"/>
              <a:t> June 2023</a:t>
            </a:r>
            <a:br>
              <a:rPr lang="en-GB" dirty="0"/>
            </a:br>
            <a:br>
              <a:rPr lang="en-GB" dirty="0"/>
            </a:br>
            <a:r>
              <a:rPr lang="en-GB" dirty="0"/>
              <a:t>Universal SEND Services Programme 2022-2025</a:t>
            </a:r>
          </a:p>
        </p:txBody>
      </p:sp>
    </p:spTree>
    <p:extLst>
      <p:ext uri="{BB962C8B-B14F-4D97-AF65-F5344CB8AC3E}">
        <p14:creationId xmlns:p14="http://schemas.microsoft.com/office/powerpoint/2010/main" val="272485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BA790-E53B-72E0-C689-7D9AE6D9C881}"/>
              </a:ext>
            </a:extLst>
          </p:cNvPr>
          <p:cNvSpPr/>
          <p:nvPr/>
        </p:nvSpPr>
        <p:spPr>
          <a:xfrm>
            <a:off x="0" y="774353"/>
            <a:ext cx="168345" cy="6014145"/>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close up of a sign&#10;&#10;Description automatically generated">
            <a:extLst>
              <a:ext uri="{FF2B5EF4-FFF2-40B4-BE49-F238E27FC236}">
                <a16:creationId xmlns:a16="http://schemas.microsoft.com/office/drawing/2014/main" id="{26AB6957-0988-1580-DDBD-FB0DBB3BE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804" y="6270020"/>
            <a:ext cx="1142845" cy="388567"/>
          </a:xfrm>
          <a:prstGeom prst="rect">
            <a:avLst/>
          </a:prstGeom>
        </p:spPr>
      </p:pic>
      <p:sp>
        <p:nvSpPr>
          <p:cNvPr id="6" name="Rectangle 5">
            <a:extLst>
              <a:ext uri="{FF2B5EF4-FFF2-40B4-BE49-F238E27FC236}">
                <a16:creationId xmlns:a16="http://schemas.microsoft.com/office/drawing/2014/main" id="{117C3B95-65D4-F051-1089-86F70D987B57}"/>
              </a:ext>
            </a:extLst>
          </p:cNvPr>
          <p:cNvSpPr/>
          <p:nvPr/>
        </p:nvSpPr>
        <p:spPr>
          <a:xfrm>
            <a:off x="336690" y="774354"/>
            <a:ext cx="168345" cy="6014144"/>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14A2E5-02E4-0EB1-8531-8A04DB73C3A8}"/>
              </a:ext>
            </a:extLst>
          </p:cNvPr>
          <p:cNvSpPr/>
          <p:nvPr/>
        </p:nvSpPr>
        <p:spPr>
          <a:xfrm>
            <a:off x="168345" y="774354"/>
            <a:ext cx="168345" cy="6014143"/>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computer&#10;&#10;Description automatically generated">
            <a:extLst>
              <a:ext uri="{FF2B5EF4-FFF2-40B4-BE49-F238E27FC236}">
                <a16:creationId xmlns:a16="http://schemas.microsoft.com/office/drawing/2014/main" id="{B2E258D5-67E4-5BB6-03B0-B567E496E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80" y="6177257"/>
            <a:ext cx="622409" cy="481330"/>
          </a:xfrm>
          <a:prstGeom prst="rect">
            <a:avLst/>
          </a:prstGeom>
        </p:spPr>
      </p:pic>
      <p:pic>
        <p:nvPicPr>
          <p:cNvPr id="9" name="Picture 8" descr="A close up of a logo&#10;&#10;Description automatically generated">
            <a:extLst>
              <a:ext uri="{FF2B5EF4-FFF2-40B4-BE49-F238E27FC236}">
                <a16:creationId xmlns:a16="http://schemas.microsoft.com/office/drawing/2014/main" id="{0950C742-825B-76A0-7CA7-62E8E251F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6183" y="6321979"/>
            <a:ext cx="1058994" cy="33660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17AF798-5E20-A3F2-24BB-75CBC3A9C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788" y="6309431"/>
            <a:ext cx="731384" cy="388568"/>
          </a:xfrm>
          <a:prstGeom prst="rect">
            <a:avLst/>
          </a:prstGeom>
        </p:spPr>
      </p:pic>
      <p:sp>
        <p:nvSpPr>
          <p:cNvPr id="12" name="Text Placeholder 11">
            <a:extLst>
              <a:ext uri="{FF2B5EF4-FFF2-40B4-BE49-F238E27FC236}">
                <a16:creationId xmlns:a16="http://schemas.microsoft.com/office/drawing/2014/main" id="{4BEA5915-6320-495A-B36E-5A96542FF839}"/>
              </a:ext>
            </a:extLst>
          </p:cNvPr>
          <p:cNvSpPr>
            <a:spLocks noGrp="1"/>
          </p:cNvSpPr>
          <p:nvPr>
            <p:ph type="body" idx="1"/>
          </p:nvPr>
        </p:nvSpPr>
        <p:spPr>
          <a:xfrm>
            <a:off x="729493" y="1583212"/>
            <a:ext cx="9221688" cy="4531479"/>
          </a:xfrm>
        </p:spPr>
        <p:txBody>
          <a:bodyPr/>
          <a:lstStyle/>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3B522F19-41E8-4CA1-94D7-9868F1DCB291}"/>
              </a:ext>
            </a:extLst>
          </p:cNvPr>
          <p:cNvSpPr txBox="1"/>
          <p:nvPr/>
        </p:nvSpPr>
        <p:spPr>
          <a:xfrm>
            <a:off x="910441" y="2860612"/>
            <a:ext cx="3004420" cy="1569660"/>
          </a:xfrm>
          <a:prstGeom prst="rect">
            <a:avLst/>
          </a:prstGeom>
          <a:noFill/>
        </p:spPr>
        <p:txBody>
          <a:bodyPr wrap="square" rtlCol="0">
            <a:spAutoFit/>
          </a:bodyPr>
          <a:lstStyle/>
          <a:p>
            <a:r>
              <a:rPr lang="en-GB" sz="4800" dirty="0">
                <a:solidFill>
                  <a:srgbClr val="016C76"/>
                </a:solidFill>
              </a:rPr>
              <a:t>Live webinar</a:t>
            </a:r>
          </a:p>
        </p:txBody>
      </p:sp>
      <p:pic>
        <p:nvPicPr>
          <p:cNvPr id="10" name="Picture 9">
            <a:extLst>
              <a:ext uri="{FF2B5EF4-FFF2-40B4-BE49-F238E27FC236}">
                <a16:creationId xmlns:a16="http://schemas.microsoft.com/office/drawing/2014/main" id="{A34D6E89-9781-4273-94B3-A4FEA31A1B98}"/>
              </a:ext>
            </a:extLst>
          </p:cNvPr>
          <p:cNvPicPr>
            <a:picLocks noChangeAspect="1"/>
          </p:cNvPicPr>
          <p:nvPr/>
        </p:nvPicPr>
        <p:blipFill>
          <a:blip r:embed="rId7"/>
          <a:stretch>
            <a:fillRect/>
          </a:stretch>
        </p:blipFill>
        <p:spPr>
          <a:xfrm>
            <a:off x="4307664" y="236705"/>
            <a:ext cx="6063825" cy="6033315"/>
          </a:xfrm>
          <a:prstGeom prst="rect">
            <a:avLst/>
          </a:prstGeom>
        </p:spPr>
      </p:pic>
    </p:spTree>
    <p:extLst>
      <p:ext uri="{BB962C8B-B14F-4D97-AF65-F5344CB8AC3E}">
        <p14:creationId xmlns:p14="http://schemas.microsoft.com/office/powerpoint/2010/main" val="367344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BA790-E53B-72E0-C689-7D9AE6D9C881}"/>
              </a:ext>
            </a:extLst>
          </p:cNvPr>
          <p:cNvSpPr/>
          <p:nvPr/>
        </p:nvSpPr>
        <p:spPr>
          <a:xfrm>
            <a:off x="0" y="774353"/>
            <a:ext cx="168345" cy="6014145"/>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close up of a sign&#10;&#10;Description automatically generated">
            <a:extLst>
              <a:ext uri="{FF2B5EF4-FFF2-40B4-BE49-F238E27FC236}">
                <a16:creationId xmlns:a16="http://schemas.microsoft.com/office/drawing/2014/main" id="{26AB6957-0988-1580-DDBD-FB0DBB3BE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804" y="6270020"/>
            <a:ext cx="1142845" cy="388567"/>
          </a:xfrm>
          <a:prstGeom prst="rect">
            <a:avLst/>
          </a:prstGeom>
        </p:spPr>
      </p:pic>
      <p:sp>
        <p:nvSpPr>
          <p:cNvPr id="6" name="Rectangle 5">
            <a:extLst>
              <a:ext uri="{FF2B5EF4-FFF2-40B4-BE49-F238E27FC236}">
                <a16:creationId xmlns:a16="http://schemas.microsoft.com/office/drawing/2014/main" id="{117C3B95-65D4-F051-1089-86F70D987B57}"/>
              </a:ext>
            </a:extLst>
          </p:cNvPr>
          <p:cNvSpPr/>
          <p:nvPr/>
        </p:nvSpPr>
        <p:spPr>
          <a:xfrm>
            <a:off x="336690" y="774354"/>
            <a:ext cx="168345" cy="6014144"/>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14A2E5-02E4-0EB1-8531-8A04DB73C3A8}"/>
              </a:ext>
            </a:extLst>
          </p:cNvPr>
          <p:cNvSpPr/>
          <p:nvPr/>
        </p:nvSpPr>
        <p:spPr>
          <a:xfrm>
            <a:off x="168345" y="774354"/>
            <a:ext cx="168345" cy="6014143"/>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computer&#10;&#10;Description automatically generated">
            <a:extLst>
              <a:ext uri="{FF2B5EF4-FFF2-40B4-BE49-F238E27FC236}">
                <a16:creationId xmlns:a16="http://schemas.microsoft.com/office/drawing/2014/main" id="{B2E258D5-67E4-5BB6-03B0-B567E496E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80" y="6177257"/>
            <a:ext cx="622409" cy="481330"/>
          </a:xfrm>
          <a:prstGeom prst="rect">
            <a:avLst/>
          </a:prstGeom>
        </p:spPr>
      </p:pic>
      <p:pic>
        <p:nvPicPr>
          <p:cNvPr id="9" name="Picture 8" descr="A close up of a logo&#10;&#10;Description automatically generated">
            <a:extLst>
              <a:ext uri="{FF2B5EF4-FFF2-40B4-BE49-F238E27FC236}">
                <a16:creationId xmlns:a16="http://schemas.microsoft.com/office/drawing/2014/main" id="{0950C742-825B-76A0-7CA7-62E8E251F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6183" y="6321979"/>
            <a:ext cx="1058994" cy="33660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17AF798-5E20-A3F2-24BB-75CBC3A9C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788" y="6309431"/>
            <a:ext cx="731384" cy="388568"/>
          </a:xfrm>
          <a:prstGeom prst="rect">
            <a:avLst/>
          </a:prstGeom>
        </p:spPr>
      </p:pic>
      <p:sp>
        <p:nvSpPr>
          <p:cNvPr id="12" name="Text Placeholder 11">
            <a:extLst>
              <a:ext uri="{FF2B5EF4-FFF2-40B4-BE49-F238E27FC236}">
                <a16:creationId xmlns:a16="http://schemas.microsoft.com/office/drawing/2014/main" id="{4BEA5915-6320-495A-B36E-5A96542FF839}"/>
              </a:ext>
            </a:extLst>
          </p:cNvPr>
          <p:cNvSpPr>
            <a:spLocks noGrp="1"/>
          </p:cNvSpPr>
          <p:nvPr>
            <p:ph type="body" idx="1"/>
          </p:nvPr>
        </p:nvSpPr>
        <p:spPr>
          <a:xfrm>
            <a:off x="729493" y="1583212"/>
            <a:ext cx="9221688" cy="4531479"/>
          </a:xfrm>
        </p:spPr>
        <p:txBody>
          <a:bodyPr/>
          <a:lstStyle/>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EAD6B301-70B7-4F33-B965-29B86041A1F3}"/>
              </a:ext>
            </a:extLst>
          </p:cNvPr>
          <p:cNvSpPr txBox="1"/>
          <p:nvPr/>
        </p:nvSpPr>
        <p:spPr>
          <a:xfrm>
            <a:off x="658071" y="0"/>
            <a:ext cx="9435007" cy="5632311"/>
          </a:xfrm>
          <a:prstGeom prst="rect">
            <a:avLst/>
          </a:prstGeom>
          <a:noFill/>
        </p:spPr>
        <p:txBody>
          <a:bodyPr wrap="square">
            <a:spAutoFit/>
          </a:bodyPr>
          <a:lstStyle/>
          <a:p>
            <a:pPr algn="l"/>
            <a:r>
              <a:rPr lang="en-GB" sz="4000" b="0" i="0" dirty="0">
                <a:solidFill>
                  <a:srgbClr val="01454C"/>
                </a:solidFill>
                <a:effectLst/>
                <a:latin typeface="futura-pt"/>
              </a:rPr>
              <a:t>Preparation for Adulthood from the Earliest Years</a:t>
            </a:r>
          </a:p>
          <a:p>
            <a:pPr algn="l"/>
            <a:endParaRPr lang="en-GB" sz="2800" b="0" i="0" dirty="0">
              <a:solidFill>
                <a:srgbClr val="01454C"/>
              </a:solidFill>
              <a:effectLst/>
              <a:latin typeface="futura-pt"/>
            </a:endParaRPr>
          </a:p>
          <a:p>
            <a:pPr algn="l"/>
            <a:r>
              <a:rPr lang="en-GB" sz="2800" b="0" i="0" dirty="0">
                <a:solidFill>
                  <a:srgbClr val="212529"/>
                </a:solidFill>
                <a:effectLst/>
                <a:latin typeface="Open Sans" panose="020B0606030504020204" pitchFamily="34" charset="0"/>
              </a:rPr>
              <a:t>‘Preparing for Adulthood from the Earliest Years’ Review Guide was trialled with schools in Oxfordshire who found that taking part in the process resulted in:</a:t>
            </a:r>
          </a:p>
          <a:p>
            <a:pPr algn="l"/>
            <a:endParaRPr lang="en-GB" sz="2800" b="0" i="0" dirty="0">
              <a:solidFill>
                <a:srgbClr val="212529"/>
              </a:solidFill>
              <a:effectLst/>
              <a:latin typeface="Open Sans" panose="020B0606030504020204" pitchFamily="34" charset="0"/>
            </a:endParaRPr>
          </a:p>
          <a:p>
            <a:pPr algn="l">
              <a:buFont typeface="Arial" panose="020B0604020202020204" pitchFamily="34" charset="0"/>
              <a:buChar char="•"/>
            </a:pPr>
            <a:r>
              <a:rPr lang="en-GB" sz="2800" b="0" i="0" dirty="0">
                <a:solidFill>
                  <a:srgbClr val="212529"/>
                </a:solidFill>
                <a:effectLst/>
                <a:latin typeface="Open Sans" panose="020B0606030504020204" pitchFamily="34" charset="0"/>
              </a:rPr>
              <a:t>A clear focus and drive for school improvement</a:t>
            </a:r>
          </a:p>
          <a:p>
            <a:pPr algn="l">
              <a:buFont typeface="Arial" panose="020B0604020202020204" pitchFamily="34" charset="0"/>
              <a:buChar char="•"/>
            </a:pPr>
            <a:r>
              <a:rPr lang="en-GB" sz="2800" b="0" i="0" dirty="0">
                <a:solidFill>
                  <a:srgbClr val="212529"/>
                </a:solidFill>
                <a:effectLst/>
                <a:latin typeface="Open Sans" panose="020B0606030504020204" pitchFamily="34" charset="0"/>
              </a:rPr>
              <a:t>More widely shared expertise and good practice</a:t>
            </a:r>
          </a:p>
          <a:p>
            <a:pPr algn="l">
              <a:buFont typeface="Arial" panose="020B0604020202020204" pitchFamily="34" charset="0"/>
              <a:buChar char="•"/>
            </a:pPr>
            <a:r>
              <a:rPr lang="en-GB" sz="2800" b="0" i="0" dirty="0">
                <a:solidFill>
                  <a:srgbClr val="212529"/>
                </a:solidFill>
                <a:effectLst/>
                <a:latin typeface="Open Sans" panose="020B0606030504020204" pitchFamily="34" charset="0"/>
              </a:rPr>
              <a:t>Better understanding of the rationale of </a:t>
            </a:r>
            <a:r>
              <a:rPr lang="en-GB" sz="2800" b="0" i="0" dirty="0" err="1">
                <a:solidFill>
                  <a:srgbClr val="212529"/>
                </a:solidFill>
                <a:effectLst/>
                <a:latin typeface="Open Sans" panose="020B0606030504020204" pitchFamily="34" charset="0"/>
              </a:rPr>
              <a:t>PfAEY</a:t>
            </a:r>
            <a:endParaRPr lang="en-GB" sz="2800" b="0" i="0" dirty="0">
              <a:solidFill>
                <a:srgbClr val="212529"/>
              </a:solidFill>
              <a:effectLst/>
              <a:latin typeface="Open Sans" panose="020B0606030504020204" pitchFamily="34" charset="0"/>
            </a:endParaRPr>
          </a:p>
          <a:p>
            <a:pPr algn="l">
              <a:buFont typeface="Arial" panose="020B0604020202020204" pitchFamily="34" charset="0"/>
              <a:buChar char="•"/>
            </a:pPr>
            <a:r>
              <a:rPr lang="en-GB" sz="2800" b="0" i="0" dirty="0">
                <a:solidFill>
                  <a:srgbClr val="212529"/>
                </a:solidFill>
                <a:effectLst/>
                <a:latin typeface="Open Sans" panose="020B0606030504020204" pitchFamily="34" charset="0"/>
              </a:rPr>
              <a:t>A clear and strategic vision for embedding </a:t>
            </a:r>
            <a:r>
              <a:rPr lang="en-GB" sz="2800" b="0" i="0" dirty="0" err="1">
                <a:solidFill>
                  <a:srgbClr val="212529"/>
                </a:solidFill>
                <a:effectLst/>
                <a:latin typeface="Open Sans" panose="020B0606030504020204" pitchFamily="34" charset="0"/>
              </a:rPr>
              <a:t>PfAEY</a:t>
            </a:r>
            <a:endParaRPr lang="en-GB" sz="2800" b="0" i="0" dirty="0">
              <a:solidFill>
                <a:srgbClr val="212529"/>
              </a:solidFill>
              <a:effectLst/>
              <a:latin typeface="Open Sans" panose="020B0606030504020204" pitchFamily="34" charset="0"/>
            </a:endParaRPr>
          </a:p>
          <a:p>
            <a:pPr algn="l">
              <a:buFont typeface="Arial" panose="020B0604020202020204" pitchFamily="34" charset="0"/>
              <a:buChar char="•"/>
            </a:pPr>
            <a:r>
              <a:rPr lang="en-GB" sz="2800" b="0" i="0" dirty="0">
                <a:solidFill>
                  <a:srgbClr val="212529"/>
                </a:solidFill>
                <a:effectLst/>
                <a:latin typeface="Open Sans" panose="020B0606030504020204" pitchFamily="34" charset="0"/>
              </a:rPr>
              <a:t>A named </a:t>
            </a:r>
            <a:r>
              <a:rPr lang="en-GB" sz="2800" b="0" i="0" dirty="0" err="1">
                <a:solidFill>
                  <a:srgbClr val="212529"/>
                </a:solidFill>
                <a:effectLst/>
                <a:latin typeface="Open Sans" panose="020B0606030504020204" pitchFamily="34" charset="0"/>
              </a:rPr>
              <a:t>PfAEY</a:t>
            </a:r>
            <a:r>
              <a:rPr lang="en-GB" sz="2800" b="0" i="0" dirty="0">
                <a:solidFill>
                  <a:srgbClr val="212529"/>
                </a:solidFill>
                <a:effectLst/>
                <a:latin typeface="Open Sans" panose="020B0606030504020204" pitchFamily="34" charset="0"/>
              </a:rPr>
              <a:t> governor.</a:t>
            </a:r>
          </a:p>
        </p:txBody>
      </p:sp>
      <p:sp>
        <p:nvSpPr>
          <p:cNvPr id="15" name="TextBox 14">
            <a:extLst>
              <a:ext uri="{FF2B5EF4-FFF2-40B4-BE49-F238E27FC236}">
                <a16:creationId xmlns:a16="http://schemas.microsoft.com/office/drawing/2014/main" id="{333E05C7-754D-4364-AFAD-74617564753C}"/>
              </a:ext>
            </a:extLst>
          </p:cNvPr>
          <p:cNvSpPr txBox="1"/>
          <p:nvPr/>
        </p:nvSpPr>
        <p:spPr>
          <a:xfrm>
            <a:off x="6367346" y="5109811"/>
            <a:ext cx="2708837" cy="1200329"/>
          </a:xfrm>
          <a:prstGeom prst="rect">
            <a:avLst/>
          </a:prstGeom>
          <a:noFill/>
        </p:spPr>
        <p:txBody>
          <a:bodyPr wrap="square" rtlCol="0">
            <a:spAutoFit/>
          </a:bodyPr>
          <a:lstStyle/>
          <a:p>
            <a:r>
              <a:rPr lang="en-GB" dirty="0">
                <a:hlinkClick r:id="rId7"/>
              </a:rPr>
              <a:t>How a Preparation for Adulthood Review helped us- Becky Jones | Whole School SEND</a:t>
            </a:r>
            <a:endParaRPr lang="en-GB" dirty="0"/>
          </a:p>
        </p:txBody>
      </p:sp>
    </p:spTree>
    <p:extLst>
      <p:ext uri="{BB962C8B-B14F-4D97-AF65-F5344CB8AC3E}">
        <p14:creationId xmlns:p14="http://schemas.microsoft.com/office/powerpoint/2010/main" val="118365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BA790-E53B-72E0-C689-7D9AE6D9C881}"/>
              </a:ext>
            </a:extLst>
          </p:cNvPr>
          <p:cNvSpPr/>
          <p:nvPr/>
        </p:nvSpPr>
        <p:spPr>
          <a:xfrm>
            <a:off x="0" y="774353"/>
            <a:ext cx="168345" cy="6014145"/>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close up of a sign&#10;&#10;Description automatically generated">
            <a:extLst>
              <a:ext uri="{FF2B5EF4-FFF2-40B4-BE49-F238E27FC236}">
                <a16:creationId xmlns:a16="http://schemas.microsoft.com/office/drawing/2014/main" id="{26AB6957-0988-1580-DDBD-FB0DBB3BE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804" y="6270020"/>
            <a:ext cx="1142845" cy="388567"/>
          </a:xfrm>
          <a:prstGeom prst="rect">
            <a:avLst/>
          </a:prstGeom>
        </p:spPr>
      </p:pic>
      <p:sp>
        <p:nvSpPr>
          <p:cNvPr id="6" name="Rectangle 5">
            <a:extLst>
              <a:ext uri="{FF2B5EF4-FFF2-40B4-BE49-F238E27FC236}">
                <a16:creationId xmlns:a16="http://schemas.microsoft.com/office/drawing/2014/main" id="{117C3B95-65D4-F051-1089-86F70D987B57}"/>
              </a:ext>
            </a:extLst>
          </p:cNvPr>
          <p:cNvSpPr/>
          <p:nvPr/>
        </p:nvSpPr>
        <p:spPr>
          <a:xfrm>
            <a:off x="336690" y="774354"/>
            <a:ext cx="168345" cy="6014144"/>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B14A2E5-02E4-0EB1-8531-8A04DB73C3A8}"/>
              </a:ext>
            </a:extLst>
          </p:cNvPr>
          <p:cNvSpPr/>
          <p:nvPr/>
        </p:nvSpPr>
        <p:spPr>
          <a:xfrm>
            <a:off x="168345" y="774354"/>
            <a:ext cx="168345" cy="6014143"/>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computer&#10;&#10;Description automatically generated">
            <a:extLst>
              <a:ext uri="{FF2B5EF4-FFF2-40B4-BE49-F238E27FC236}">
                <a16:creationId xmlns:a16="http://schemas.microsoft.com/office/drawing/2014/main" id="{B2E258D5-67E4-5BB6-03B0-B567E496E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80" y="6177257"/>
            <a:ext cx="622409" cy="481330"/>
          </a:xfrm>
          <a:prstGeom prst="rect">
            <a:avLst/>
          </a:prstGeom>
        </p:spPr>
      </p:pic>
      <p:pic>
        <p:nvPicPr>
          <p:cNvPr id="9" name="Picture 8" descr="A close up of a logo&#10;&#10;Description automatically generated">
            <a:extLst>
              <a:ext uri="{FF2B5EF4-FFF2-40B4-BE49-F238E27FC236}">
                <a16:creationId xmlns:a16="http://schemas.microsoft.com/office/drawing/2014/main" id="{0950C742-825B-76A0-7CA7-62E8E251F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6183" y="6321979"/>
            <a:ext cx="1058994" cy="33660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17AF798-5E20-A3F2-24BB-75CBC3A9C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788" y="6309431"/>
            <a:ext cx="731384" cy="388568"/>
          </a:xfrm>
          <a:prstGeom prst="rect">
            <a:avLst/>
          </a:prstGeom>
        </p:spPr>
      </p:pic>
      <p:sp>
        <p:nvSpPr>
          <p:cNvPr id="12" name="Text Placeholder 11">
            <a:extLst>
              <a:ext uri="{FF2B5EF4-FFF2-40B4-BE49-F238E27FC236}">
                <a16:creationId xmlns:a16="http://schemas.microsoft.com/office/drawing/2014/main" id="{4BEA5915-6320-495A-B36E-5A96542FF839}"/>
              </a:ext>
            </a:extLst>
          </p:cNvPr>
          <p:cNvSpPr>
            <a:spLocks noGrp="1"/>
          </p:cNvSpPr>
          <p:nvPr>
            <p:ph type="body" idx="1"/>
          </p:nvPr>
        </p:nvSpPr>
        <p:spPr>
          <a:xfrm>
            <a:off x="729493" y="1583212"/>
            <a:ext cx="9221688" cy="4531479"/>
          </a:xfrm>
        </p:spPr>
        <p:txBody>
          <a:bodyPr/>
          <a:lstStyle/>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F403B99C-7D19-4938-BD4F-665F103B219F}"/>
              </a:ext>
            </a:extLst>
          </p:cNvPr>
          <p:cNvPicPr>
            <a:picLocks noChangeAspect="1"/>
          </p:cNvPicPr>
          <p:nvPr/>
        </p:nvPicPr>
        <p:blipFill>
          <a:blip r:embed="rId7"/>
          <a:stretch>
            <a:fillRect/>
          </a:stretch>
        </p:blipFill>
        <p:spPr>
          <a:xfrm>
            <a:off x="505035" y="814183"/>
            <a:ext cx="10035179" cy="5404152"/>
          </a:xfrm>
          <a:prstGeom prst="rect">
            <a:avLst/>
          </a:prstGeom>
        </p:spPr>
      </p:pic>
      <p:sp>
        <p:nvSpPr>
          <p:cNvPr id="3" name="TextBox 2">
            <a:extLst>
              <a:ext uri="{FF2B5EF4-FFF2-40B4-BE49-F238E27FC236}">
                <a16:creationId xmlns:a16="http://schemas.microsoft.com/office/drawing/2014/main" id="{3B522F19-41E8-4CA1-94D7-9868F1DCB291}"/>
              </a:ext>
            </a:extLst>
          </p:cNvPr>
          <p:cNvSpPr txBox="1"/>
          <p:nvPr/>
        </p:nvSpPr>
        <p:spPr>
          <a:xfrm>
            <a:off x="1078786" y="245003"/>
            <a:ext cx="8718952" cy="584775"/>
          </a:xfrm>
          <a:prstGeom prst="rect">
            <a:avLst/>
          </a:prstGeom>
          <a:noFill/>
        </p:spPr>
        <p:txBody>
          <a:bodyPr wrap="square" rtlCol="0">
            <a:spAutoFit/>
          </a:bodyPr>
          <a:lstStyle/>
          <a:p>
            <a:r>
              <a:rPr lang="en-GB" sz="3200" dirty="0">
                <a:solidFill>
                  <a:srgbClr val="016C76"/>
                </a:solidFill>
              </a:rPr>
              <a:t>Online CPD modules to date</a:t>
            </a:r>
          </a:p>
        </p:txBody>
      </p:sp>
    </p:spTree>
    <p:extLst>
      <p:ext uri="{BB962C8B-B14F-4D97-AF65-F5344CB8AC3E}">
        <p14:creationId xmlns:p14="http://schemas.microsoft.com/office/powerpoint/2010/main" val="37448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12EBE7F0-1A79-9842-AA14-F0935E6F4909}"/>
              </a:ext>
            </a:extLst>
          </p:cNvPr>
          <p:cNvPicPr>
            <a:picLocks noChangeAspect="1"/>
          </p:cNvPicPr>
          <p:nvPr/>
        </p:nvPicPr>
        <p:blipFill>
          <a:blip r:embed="rId3"/>
          <a:stretch>
            <a:fillRect/>
          </a:stretch>
        </p:blipFill>
        <p:spPr>
          <a:xfrm>
            <a:off x="-1" y="774353"/>
            <a:ext cx="10691813" cy="6014145"/>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8D31750C-5604-0E40-AFEC-872865570CF9}"/>
              </a:ext>
            </a:extLst>
          </p:cNvPr>
          <p:cNvPicPr>
            <a:picLocks noChangeAspect="1"/>
          </p:cNvPicPr>
          <p:nvPr/>
        </p:nvPicPr>
        <p:blipFill>
          <a:blip r:embed="rId3"/>
          <a:stretch>
            <a:fillRect/>
          </a:stretch>
        </p:blipFill>
        <p:spPr>
          <a:xfrm>
            <a:off x="113625" y="1512544"/>
            <a:ext cx="10691813" cy="6014145"/>
          </a:xfrm>
          <a:prstGeom prst="rect">
            <a:avLst/>
          </a:prstGeom>
        </p:spPr>
      </p:pic>
      <p:grpSp>
        <p:nvGrpSpPr>
          <p:cNvPr id="9" name="Group 6">
            <a:extLst>
              <a:ext uri="{FF2B5EF4-FFF2-40B4-BE49-F238E27FC236}">
                <a16:creationId xmlns:a16="http://schemas.microsoft.com/office/drawing/2014/main" id="{3997B369-63A7-4365-90C0-0440811C1A27}"/>
              </a:ext>
            </a:extLst>
          </p:cNvPr>
          <p:cNvGrpSpPr/>
          <p:nvPr/>
        </p:nvGrpSpPr>
        <p:grpSpPr>
          <a:xfrm>
            <a:off x="3943660" y="6232071"/>
            <a:ext cx="1980862" cy="588031"/>
            <a:chOff x="457200" y="5929303"/>
            <a:chExt cx="2426678" cy="709723"/>
          </a:xfrm>
        </p:grpSpPr>
        <p:sp>
          <p:nvSpPr>
            <p:cNvPr id="10" name="Rectangle 9">
              <a:extLst>
                <a:ext uri="{FF2B5EF4-FFF2-40B4-BE49-F238E27FC236}">
                  <a16:creationId xmlns:a16="http://schemas.microsoft.com/office/drawing/2014/main" id="{E59E95F1-B991-4F1A-B6CB-98216823E64A}"/>
                </a:ext>
              </a:extLst>
            </p:cNvPr>
            <p:cNvSpPr/>
            <p:nvPr/>
          </p:nvSpPr>
          <p:spPr>
            <a:xfrm>
              <a:off x="921435" y="5940971"/>
              <a:ext cx="1962443" cy="698055"/>
            </a:xfrm>
            <a:prstGeom prst="rect">
              <a:avLst/>
            </a:prstGeom>
          </p:spPr>
          <p:txBody>
            <a:bodyPr wrap="square">
              <a:spAutoFit/>
            </a:bodyPr>
            <a:lstStyle/>
            <a:p>
              <a:pPr algn="l" defTabSz="808826" rtl="0">
                <a:spcBef>
                  <a:spcPts val="614"/>
                </a:spcBef>
                <a:defRPr/>
              </a:pPr>
              <a:r>
                <a:rPr lang="en-US" sz="1579" b="1" kern="1200">
                  <a:solidFill>
                    <a:prstClr val="black"/>
                  </a:solidFill>
                  <a:latin typeface="Calibri" panose="020F0502020204030204"/>
                  <a:ea typeface="+mn-ea"/>
                  <a:cs typeface="+mn-cs"/>
                </a:rPr>
                <a:t>#</a:t>
              </a:r>
              <a:r>
                <a:rPr lang="en-US" sz="1579" b="1" kern="1200" err="1">
                  <a:solidFill>
                    <a:prstClr val="black"/>
                  </a:solidFill>
                  <a:latin typeface="Calibri" panose="020F0502020204030204"/>
                  <a:ea typeface="+mn-ea"/>
                  <a:cs typeface="+mn-cs"/>
                </a:rPr>
                <a:t>YSTLeadSchools</a:t>
              </a:r>
              <a:endParaRPr lang="en-US" sz="1579" b="1" kern="1200">
                <a:solidFill>
                  <a:srgbClr val="000000"/>
                </a:solidFill>
                <a:latin typeface="Calibri" panose="020F0502020204030204"/>
                <a:ea typeface="Calibri" pitchFamily="34" charset="0"/>
                <a:cs typeface="Calibri" pitchFamily="34" charset="0"/>
                <a:sym typeface="Calibri" pitchFamily="34" charset="0"/>
              </a:endParaRPr>
            </a:p>
          </p:txBody>
        </p:sp>
        <p:pic>
          <p:nvPicPr>
            <p:cNvPr id="11" name="Picture 10">
              <a:extLst>
                <a:ext uri="{FF2B5EF4-FFF2-40B4-BE49-F238E27FC236}">
                  <a16:creationId xmlns:a16="http://schemas.microsoft.com/office/drawing/2014/main" id="{69CEC8AB-1D29-48C5-85F5-3F1E990AF6CC}"/>
                </a:ext>
              </a:extLst>
            </p:cNvPr>
            <p:cNvPicPr/>
            <p:nvPr/>
          </p:nvPicPr>
          <p:blipFill>
            <a:blip r:embed="rId4" cstate="print"/>
            <a:srcRect/>
            <a:stretch>
              <a:fillRect/>
            </a:stretch>
          </p:blipFill>
          <p:spPr bwMode="auto">
            <a:xfrm>
              <a:off x="457200" y="5929303"/>
              <a:ext cx="438150" cy="381000"/>
            </a:xfrm>
            <a:prstGeom prst="rect">
              <a:avLst/>
            </a:prstGeom>
            <a:noFill/>
            <a:ln w="9525">
              <a:noFill/>
              <a:miter lim="800000"/>
              <a:headEnd/>
              <a:tailEnd/>
            </a:ln>
          </p:spPr>
        </p:pic>
      </p:grpSp>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339089" y="905130"/>
            <a:ext cx="9832579" cy="620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0189" tIns="40094" rIns="80189" bIns="40094"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defTabSz="801929" rtl="0" eaLnBrk="1" hangingPunct="1">
              <a:defRPr/>
            </a:pPr>
            <a:r>
              <a:rPr lang="en-GB" sz="3508" b="1" kern="1200" dirty="0">
                <a:solidFill>
                  <a:srgbClr val="FF5C39"/>
                </a:solidFill>
                <a:latin typeface="Arial"/>
                <a:ea typeface="ＭＳ Ｐゴシック"/>
                <a:cs typeface="Arial"/>
              </a:rPr>
              <a:t>YST Lead Inclusion Schools</a:t>
            </a:r>
            <a:endParaRPr lang="en-US" sz="3508" kern="1200" dirty="0">
              <a:solidFill>
                <a:srgbClr val="1E22AA"/>
              </a:solidFill>
              <a:latin typeface="Arial"/>
              <a:ea typeface="ＭＳ Ｐゴシック"/>
              <a:cs typeface="Arial"/>
            </a:endParaRPr>
          </a:p>
        </p:txBody>
      </p:sp>
      <p:pic>
        <p:nvPicPr>
          <p:cNvPr id="3" name="Picture 2">
            <a:extLst>
              <a:ext uri="{FF2B5EF4-FFF2-40B4-BE49-F238E27FC236}">
                <a16:creationId xmlns:a16="http://schemas.microsoft.com/office/drawing/2014/main" id="{4E30E488-775E-F12E-8CFB-119744B07940}"/>
              </a:ext>
            </a:extLst>
          </p:cNvPr>
          <p:cNvPicPr>
            <a:picLocks noChangeAspect="1"/>
          </p:cNvPicPr>
          <p:nvPr/>
        </p:nvPicPr>
        <p:blipFill rotWithShape="1">
          <a:blip r:embed="rId5"/>
          <a:srcRect l="31139" t="18059" r="31645" b="10540"/>
          <a:stretch/>
        </p:blipFill>
        <p:spPr>
          <a:xfrm>
            <a:off x="6547939" y="1566008"/>
            <a:ext cx="3150819" cy="3400402"/>
          </a:xfrm>
          <a:prstGeom prst="rect">
            <a:avLst/>
          </a:prstGeom>
        </p:spPr>
      </p:pic>
      <p:graphicFrame>
        <p:nvGraphicFramePr>
          <p:cNvPr id="17" name="TextBox 4">
            <a:extLst>
              <a:ext uri="{FF2B5EF4-FFF2-40B4-BE49-F238E27FC236}">
                <a16:creationId xmlns:a16="http://schemas.microsoft.com/office/drawing/2014/main" id="{E7107B32-12D9-E3F3-8102-F4AE131B6600}"/>
              </a:ext>
            </a:extLst>
          </p:cNvPr>
          <p:cNvGraphicFramePr/>
          <p:nvPr/>
        </p:nvGraphicFramePr>
        <p:xfrm>
          <a:off x="113625" y="1610993"/>
          <a:ext cx="6103012" cy="3382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2CB99606-9FC6-E624-F141-0C8B06A8FF66}"/>
              </a:ext>
            </a:extLst>
          </p:cNvPr>
          <p:cNvSpPr txBox="1"/>
          <p:nvPr/>
        </p:nvSpPr>
        <p:spPr>
          <a:xfrm>
            <a:off x="339088" y="5094356"/>
            <a:ext cx="5406890" cy="1477328"/>
          </a:xfrm>
          <a:prstGeom prst="rect">
            <a:avLst/>
          </a:prstGeom>
          <a:noFill/>
        </p:spPr>
        <p:txBody>
          <a:bodyPr wrap="square">
            <a:spAutoFit/>
          </a:bodyPr>
          <a:lstStyle/>
          <a:p>
            <a:r>
              <a:rPr lang="en-GB" b="1" i="0" dirty="0">
                <a:solidFill>
                  <a:srgbClr val="212529"/>
                </a:solidFill>
                <a:effectLst/>
                <a:latin typeface="Gilroy"/>
              </a:rPr>
              <a:t>To find out more about Inclusion Lead Schools please contact:</a:t>
            </a:r>
            <a:br>
              <a:rPr lang="en-GB" dirty="0"/>
            </a:br>
            <a:r>
              <a:rPr lang="en-GB" b="0" i="0" dirty="0">
                <a:solidFill>
                  <a:srgbClr val="212529"/>
                </a:solidFill>
                <a:effectLst/>
                <a:latin typeface="Gilroy"/>
              </a:rPr>
              <a:t>Rebecca Tyers</a:t>
            </a:r>
            <a:br>
              <a:rPr lang="en-GB" dirty="0"/>
            </a:br>
            <a:r>
              <a:rPr lang="en-GB" b="0" i="0" dirty="0">
                <a:solidFill>
                  <a:srgbClr val="212529"/>
                </a:solidFill>
                <a:effectLst/>
                <a:latin typeface="Gilroy"/>
              </a:rPr>
              <a:t>Project Officer - Inclusion &amp; Diversity</a:t>
            </a:r>
            <a:br>
              <a:rPr lang="en-GB" dirty="0"/>
            </a:br>
            <a:r>
              <a:rPr lang="en-GB" b="0" i="0" u="none" strike="noStrike" dirty="0">
                <a:solidFill>
                  <a:srgbClr val="212529"/>
                </a:solidFill>
                <a:effectLst/>
                <a:latin typeface="Gilroy"/>
              </a:rPr>
              <a:t>rebecca.tyers@youthsporttrust.org</a:t>
            </a:r>
            <a:endParaRPr lang="en-GB" dirty="0"/>
          </a:p>
        </p:txBody>
      </p:sp>
    </p:spTree>
    <p:extLst>
      <p:ext uri="{BB962C8B-B14F-4D97-AF65-F5344CB8AC3E}">
        <p14:creationId xmlns:p14="http://schemas.microsoft.com/office/powerpoint/2010/main" val="86443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1D50F6B3-FCD5-A840-2E40-326243077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384" y="6150346"/>
            <a:ext cx="1631489" cy="554706"/>
          </a:xfrm>
          <a:prstGeom prst="rect">
            <a:avLst/>
          </a:prstGeom>
        </p:spPr>
      </p:pic>
      <p:sp>
        <p:nvSpPr>
          <p:cNvPr id="5" name="Rectangle: Rounded Corners 4">
            <a:extLst>
              <a:ext uri="{FF2B5EF4-FFF2-40B4-BE49-F238E27FC236}">
                <a16:creationId xmlns:a16="http://schemas.microsoft.com/office/drawing/2014/main" id="{6E973AE7-4492-86F9-308E-8EBF6D330B19}"/>
              </a:ext>
            </a:extLst>
          </p:cNvPr>
          <p:cNvSpPr/>
          <p:nvPr/>
        </p:nvSpPr>
        <p:spPr>
          <a:xfrm>
            <a:off x="-537868" y="758340"/>
            <a:ext cx="5651847" cy="6014145"/>
          </a:xfrm>
          <a:prstGeom prst="round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rketing">
            <a:extLst>
              <a:ext uri="{FF2B5EF4-FFF2-40B4-BE49-F238E27FC236}">
                <a16:creationId xmlns:a16="http://schemas.microsoft.com/office/drawing/2014/main" id="{F51C8B49-080A-1FE0-6B80-5ECBB8DE26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348" y="759806"/>
            <a:ext cx="1496478" cy="1496478"/>
          </a:xfrm>
          <a:prstGeom prst="rect">
            <a:avLst/>
          </a:prstGeom>
        </p:spPr>
      </p:pic>
      <p:sp>
        <p:nvSpPr>
          <p:cNvPr id="8" name="TextBox 7">
            <a:extLst>
              <a:ext uri="{FF2B5EF4-FFF2-40B4-BE49-F238E27FC236}">
                <a16:creationId xmlns:a16="http://schemas.microsoft.com/office/drawing/2014/main" id="{D9604C93-9E18-B0AA-F6AC-4D18D97753D0}"/>
              </a:ext>
            </a:extLst>
          </p:cNvPr>
          <p:cNvSpPr txBox="1"/>
          <p:nvPr/>
        </p:nvSpPr>
        <p:spPr>
          <a:xfrm>
            <a:off x="1235885" y="1140710"/>
            <a:ext cx="3066367" cy="632161"/>
          </a:xfrm>
          <a:prstGeom prst="rect">
            <a:avLst/>
          </a:prstGeom>
          <a:noFill/>
        </p:spPr>
        <p:txBody>
          <a:bodyPr wrap="square" rtlCol="0">
            <a:spAutoFit/>
          </a:bodyPr>
          <a:lstStyle/>
          <a:p>
            <a:pPr algn="ctr"/>
            <a:r>
              <a:rPr lang="en-GB" sz="3508" b="1" dirty="0">
                <a:solidFill>
                  <a:schemeClr val="bg1"/>
                </a:solidFill>
                <a:latin typeface="Arial" panose="020B0604020202020204" pitchFamily="34" charset="0"/>
                <a:cs typeface="Arial" panose="020B0604020202020204" pitchFamily="34" charset="0"/>
              </a:rPr>
              <a:t>Stay in touch</a:t>
            </a:r>
          </a:p>
        </p:txBody>
      </p:sp>
      <p:sp>
        <p:nvSpPr>
          <p:cNvPr id="9" name="TextBox 8">
            <a:extLst>
              <a:ext uri="{FF2B5EF4-FFF2-40B4-BE49-F238E27FC236}">
                <a16:creationId xmlns:a16="http://schemas.microsoft.com/office/drawing/2014/main" id="{12E8CDAA-5D3C-6E2B-254E-E48F24952338}"/>
              </a:ext>
            </a:extLst>
          </p:cNvPr>
          <p:cNvSpPr txBox="1"/>
          <p:nvPr/>
        </p:nvSpPr>
        <p:spPr>
          <a:xfrm>
            <a:off x="457545" y="1723012"/>
            <a:ext cx="4664977" cy="4141518"/>
          </a:xfrm>
          <a:prstGeom prst="rect">
            <a:avLst/>
          </a:prstGeom>
          <a:noFill/>
        </p:spPr>
        <p:txBody>
          <a:bodyPr wrap="square" rtlCol="0">
            <a:spAutoFit/>
          </a:bodyPr>
          <a:lstStyle/>
          <a:p>
            <a:r>
              <a:rPr lang="en-GB" sz="1754"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info@wholeschoolsend.co.uk</a:t>
            </a:r>
            <a:endParaRPr lang="en-GB" sz="1754" dirty="0">
              <a:solidFill>
                <a:schemeClr val="bg1"/>
              </a:solidFill>
              <a:latin typeface="Arial" panose="020B0604020202020204" pitchFamily="34" charset="0"/>
              <a:cs typeface="Arial" panose="020B0604020202020204" pitchFamily="34" charset="0"/>
            </a:endParaRPr>
          </a:p>
          <a:p>
            <a:endParaRPr lang="en-GB" sz="1754" dirty="0">
              <a:solidFill>
                <a:schemeClr val="bg1"/>
              </a:solidFill>
              <a:latin typeface="Arial" panose="020B0604020202020204" pitchFamily="34" charset="0"/>
              <a:cs typeface="Arial" panose="020B0604020202020204" pitchFamily="34" charset="0"/>
            </a:endParaRPr>
          </a:p>
          <a:p>
            <a:r>
              <a:rPr lang="en-GB" sz="1754" dirty="0">
                <a:solidFill>
                  <a:schemeClr val="bg1"/>
                </a:solidFill>
                <a:latin typeface="Arial" panose="020B0604020202020204" pitchFamily="34" charset="0"/>
                <a:cs typeface="Arial" panose="020B0604020202020204" pitchFamily="34" charset="0"/>
              </a:rPr>
              <a:t>Regional SEND Leader Southwest</a:t>
            </a:r>
          </a:p>
          <a:p>
            <a:r>
              <a:rPr lang="en-GB" sz="1754" dirty="0">
                <a:solidFill>
                  <a:schemeClr val="bg1"/>
                </a:solidFill>
                <a:latin typeface="Arial" panose="020B0604020202020204" pitchFamily="34" charset="0"/>
                <a:cs typeface="Arial" panose="020B0604020202020204" pitchFamily="34" charset="0"/>
              </a:rPr>
              <a:t>Alison Betts</a:t>
            </a:r>
          </a:p>
          <a:p>
            <a:r>
              <a:rPr lang="en-GB" sz="1754" u="sng"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RSL.SW@wholeschoolsend.com</a:t>
            </a:r>
            <a:endParaRPr lang="en-GB" sz="1754" u="sng" dirty="0">
              <a:solidFill>
                <a:schemeClr val="bg1"/>
              </a:solidFill>
              <a:latin typeface="Arial" panose="020B0604020202020204" pitchFamily="34" charset="0"/>
              <a:cs typeface="Arial" panose="020B0604020202020204" pitchFamily="34" charset="0"/>
            </a:endParaRPr>
          </a:p>
          <a:p>
            <a:endParaRPr lang="en-GB" sz="1754" u="sng" dirty="0">
              <a:solidFill>
                <a:schemeClr val="bg1"/>
              </a:solidFill>
              <a:latin typeface="Arial" panose="020B0604020202020204" pitchFamily="34" charset="0"/>
              <a:cs typeface="Arial" panose="020B0604020202020204" pitchFamily="34" charset="0"/>
            </a:endParaRPr>
          </a:p>
          <a:p>
            <a:r>
              <a:rPr lang="fi-FI" sz="1754" dirty="0">
                <a:solidFill>
                  <a:schemeClr val="bg1"/>
                </a:solidFill>
                <a:latin typeface="Arial" panose="020B0604020202020204" pitchFamily="34" charset="0"/>
                <a:cs typeface="Arial" panose="020B0604020202020204" pitchFamily="34" charset="0"/>
              </a:rPr>
              <a:t>Deputy Regional SEND Leader Southwest</a:t>
            </a:r>
          </a:p>
          <a:p>
            <a:r>
              <a:rPr lang="fi-FI" sz="1754" dirty="0">
                <a:solidFill>
                  <a:schemeClr val="bg1"/>
                </a:solidFill>
                <a:latin typeface="Arial" panose="020B0604020202020204" pitchFamily="34" charset="0"/>
                <a:cs typeface="Arial" panose="020B0604020202020204" pitchFamily="34" charset="0"/>
              </a:rPr>
              <a:t>Emma Vyvyan </a:t>
            </a:r>
            <a:r>
              <a:rPr lang="fi-FI" sz="1754"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DRSL2.SW@wholeschoolsend.com</a:t>
            </a:r>
            <a:endParaRPr lang="fi-FI" sz="1754" dirty="0">
              <a:solidFill>
                <a:schemeClr val="bg1"/>
              </a:solidFill>
              <a:latin typeface="Arial" panose="020B0604020202020204" pitchFamily="34" charset="0"/>
              <a:cs typeface="Arial" panose="020B0604020202020204" pitchFamily="34" charset="0"/>
            </a:endParaRPr>
          </a:p>
          <a:p>
            <a:endParaRPr lang="fi-FI" sz="1754" dirty="0">
              <a:solidFill>
                <a:schemeClr val="bg1"/>
              </a:solidFill>
              <a:latin typeface="Arial" panose="020B0604020202020204" pitchFamily="34" charset="0"/>
              <a:cs typeface="Arial" panose="020B0604020202020204" pitchFamily="34" charset="0"/>
            </a:endParaRPr>
          </a:p>
          <a:p>
            <a:r>
              <a:rPr lang="fi-FI" sz="1754" dirty="0">
                <a:solidFill>
                  <a:schemeClr val="bg1"/>
                </a:solidFill>
                <a:latin typeface="Arial" panose="020B0604020202020204" pitchFamily="34" charset="0"/>
                <a:cs typeface="Arial" panose="020B0604020202020204" pitchFamily="34" charset="0"/>
              </a:rPr>
              <a:t>Deputy Regional SEND Leader Southwest</a:t>
            </a:r>
          </a:p>
          <a:p>
            <a:r>
              <a:rPr lang="fi-FI" sz="1754" dirty="0">
                <a:solidFill>
                  <a:schemeClr val="bg1"/>
                </a:solidFill>
                <a:latin typeface="Arial" panose="020B0604020202020204" pitchFamily="34" charset="0"/>
                <a:cs typeface="Arial" panose="020B0604020202020204" pitchFamily="34" charset="0"/>
              </a:rPr>
              <a:t>Sam Battershall </a:t>
            </a:r>
            <a:r>
              <a:rPr lang="fi-FI" sz="1754"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DRSL3.SW@wholeschoolsend.com</a:t>
            </a:r>
            <a:endParaRPr lang="fi-FI" sz="1754" dirty="0">
              <a:solidFill>
                <a:schemeClr val="bg1"/>
              </a:solidFill>
              <a:latin typeface="Arial" panose="020B0604020202020204" pitchFamily="34" charset="0"/>
              <a:cs typeface="Arial" panose="020B0604020202020204" pitchFamily="34" charset="0"/>
            </a:endParaRPr>
          </a:p>
          <a:p>
            <a:endParaRPr lang="fi-FI" sz="1754" dirty="0">
              <a:solidFill>
                <a:schemeClr val="bg1"/>
              </a:solidFill>
              <a:latin typeface="Arial" panose="020B0604020202020204" pitchFamily="34" charset="0"/>
              <a:cs typeface="Arial" panose="020B0604020202020204" pitchFamily="34" charset="0"/>
            </a:endParaRPr>
          </a:p>
          <a:p>
            <a:pPr algn="ctr"/>
            <a:endParaRPr lang="en-GB" sz="1754"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BBACF7-E317-4231-F9A2-3A757E73275E}"/>
              </a:ext>
            </a:extLst>
          </p:cNvPr>
          <p:cNvSpPr txBox="1"/>
          <p:nvPr/>
        </p:nvSpPr>
        <p:spPr>
          <a:xfrm>
            <a:off x="4781152" y="5618748"/>
            <a:ext cx="5760917" cy="335348"/>
          </a:xfrm>
          <a:prstGeom prst="rect">
            <a:avLst/>
          </a:prstGeom>
          <a:noFill/>
        </p:spPr>
        <p:txBody>
          <a:bodyPr wrap="square">
            <a:spAutoFit/>
          </a:bodyPr>
          <a:lstStyle/>
          <a:p>
            <a:pPr algn="ctr"/>
            <a:r>
              <a:rPr lang="en-GB" sz="1579" dirty="0">
                <a:solidFill>
                  <a:schemeClr val="accent1">
                    <a:lumMod val="75000"/>
                  </a:schemeClr>
                </a:solidFill>
                <a:latin typeface="Arial" panose="020B0604020202020204" pitchFamily="34" charset="0"/>
                <a:cs typeface="Arial" panose="020B0604020202020204" pitchFamily="34" charset="0"/>
              </a:rPr>
              <a:t>www.wholeschoolsend.org.uk</a:t>
            </a:r>
          </a:p>
        </p:txBody>
      </p:sp>
      <p:sp>
        <p:nvSpPr>
          <p:cNvPr id="12" name="Oval 11">
            <a:extLst>
              <a:ext uri="{FF2B5EF4-FFF2-40B4-BE49-F238E27FC236}">
                <a16:creationId xmlns:a16="http://schemas.microsoft.com/office/drawing/2014/main" id="{EEB3D46D-DB96-B5C9-121B-AC3C1955D7F8}"/>
              </a:ext>
            </a:extLst>
          </p:cNvPr>
          <p:cNvSpPr/>
          <p:nvPr/>
        </p:nvSpPr>
        <p:spPr>
          <a:xfrm>
            <a:off x="2403489" y="5550565"/>
            <a:ext cx="611210" cy="65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Who Made That Twitter Bird? - The New York Times">
            <a:extLst>
              <a:ext uri="{FF2B5EF4-FFF2-40B4-BE49-F238E27FC236}">
                <a16:creationId xmlns:a16="http://schemas.microsoft.com/office/drawing/2014/main" id="{ACCB4CAC-5DBC-BEEF-6FC0-A9A5D190AC8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882" t="16089" r="19826" b="10534"/>
          <a:stretch/>
        </p:blipFill>
        <p:spPr bwMode="auto">
          <a:xfrm>
            <a:off x="2565295" y="5738559"/>
            <a:ext cx="359357" cy="29329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99C3C6DA-8859-A339-09D8-37E93BF38128}"/>
              </a:ext>
            </a:extLst>
          </p:cNvPr>
          <p:cNvSpPr/>
          <p:nvPr/>
        </p:nvSpPr>
        <p:spPr>
          <a:xfrm>
            <a:off x="-286747" y="5274541"/>
            <a:ext cx="611210" cy="65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6" descr="Image result for facebook">
            <a:extLst>
              <a:ext uri="{FF2B5EF4-FFF2-40B4-BE49-F238E27FC236}">
                <a16:creationId xmlns:a16="http://schemas.microsoft.com/office/drawing/2014/main" id="{D9DACC31-818B-15E8-9438-E1D216E2493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960" t="13489" r="50493" b="11472"/>
          <a:stretch/>
        </p:blipFill>
        <p:spPr bwMode="auto">
          <a:xfrm>
            <a:off x="-144582" y="5404182"/>
            <a:ext cx="320404" cy="3765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606D42-EDA3-C5CF-E5CC-9F0078191427}"/>
              </a:ext>
            </a:extLst>
          </p:cNvPr>
          <p:cNvSpPr txBox="1"/>
          <p:nvPr/>
        </p:nvSpPr>
        <p:spPr>
          <a:xfrm>
            <a:off x="2966705" y="5686998"/>
            <a:ext cx="305733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@WholeSchoolSEND</a:t>
            </a:r>
          </a:p>
        </p:txBody>
      </p:sp>
      <p:sp>
        <p:nvSpPr>
          <p:cNvPr id="17" name="TextBox 16">
            <a:extLst>
              <a:ext uri="{FF2B5EF4-FFF2-40B4-BE49-F238E27FC236}">
                <a16:creationId xmlns:a16="http://schemas.microsoft.com/office/drawing/2014/main" id="{2521D1F6-5CA1-EFBD-4558-DFCDAE710FA2}"/>
              </a:ext>
            </a:extLst>
          </p:cNvPr>
          <p:cNvSpPr txBox="1"/>
          <p:nvPr/>
        </p:nvSpPr>
        <p:spPr>
          <a:xfrm>
            <a:off x="366516" y="5387681"/>
            <a:ext cx="305733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Whole School SEND</a:t>
            </a:r>
          </a:p>
        </p:txBody>
      </p:sp>
      <p:sp>
        <p:nvSpPr>
          <p:cNvPr id="19" name="Oval 18">
            <a:extLst>
              <a:ext uri="{FF2B5EF4-FFF2-40B4-BE49-F238E27FC236}">
                <a16:creationId xmlns:a16="http://schemas.microsoft.com/office/drawing/2014/main" id="{058B6747-7857-CF33-C6F4-5461DF4AE00C}"/>
              </a:ext>
            </a:extLst>
          </p:cNvPr>
          <p:cNvSpPr/>
          <p:nvPr/>
        </p:nvSpPr>
        <p:spPr>
          <a:xfrm>
            <a:off x="-289985" y="5926354"/>
            <a:ext cx="611210" cy="65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B93FDFCF-1672-0477-4E46-CEBB8C67C176}"/>
              </a:ext>
            </a:extLst>
          </p:cNvPr>
          <p:cNvPicPr>
            <a:picLocks noChangeAspect="1"/>
          </p:cNvPicPr>
          <p:nvPr/>
        </p:nvPicPr>
        <p:blipFill rotWithShape="1">
          <a:blip r:embed="rId12"/>
          <a:srcRect l="66807" t="35185" r="13291" b="35185"/>
          <a:stretch/>
        </p:blipFill>
        <p:spPr>
          <a:xfrm>
            <a:off x="-163351" y="6086731"/>
            <a:ext cx="326702" cy="331059"/>
          </a:xfrm>
          <a:prstGeom prst="rect">
            <a:avLst/>
          </a:prstGeom>
        </p:spPr>
      </p:pic>
      <p:sp>
        <p:nvSpPr>
          <p:cNvPr id="20" name="TextBox 19">
            <a:extLst>
              <a:ext uri="{FF2B5EF4-FFF2-40B4-BE49-F238E27FC236}">
                <a16:creationId xmlns:a16="http://schemas.microsoft.com/office/drawing/2014/main" id="{B4DFF097-0431-C48F-CB79-29AB9FF2477E}"/>
              </a:ext>
            </a:extLst>
          </p:cNvPr>
          <p:cNvSpPr txBox="1"/>
          <p:nvPr/>
        </p:nvSpPr>
        <p:spPr>
          <a:xfrm>
            <a:off x="319890" y="6066912"/>
            <a:ext cx="305733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Whole School SEND</a:t>
            </a:r>
          </a:p>
        </p:txBody>
      </p:sp>
      <p:sp>
        <p:nvSpPr>
          <p:cNvPr id="21" name="TextBox 20">
            <a:extLst>
              <a:ext uri="{FF2B5EF4-FFF2-40B4-BE49-F238E27FC236}">
                <a16:creationId xmlns:a16="http://schemas.microsoft.com/office/drawing/2014/main" id="{3CEC09CF-EDEC-C223-6A50-A42D51645413}"/>
              </a:ext>
            </a:extLst>
          </p:cNvPr>
          <p:cNvSpPr txBox="1"/>
          <p:nvPr/>
        </p:nvSpPr>
        <p:spPr>
          <a:xfrm>
            <a:off x="5560270" y="1700413"/>
            <a:ext cx="4202685" cy="1873975"/>
          </a:xfrm>
          <a:prstGeom prst="rect">
            <a:avLst/>
          </a:prstGeom>
          <a:noFill/>
        </p:spPr>
        <p:txBody>
          <a:bodyPr wrap="square">
            <a:spAutoFit/>
          </a:bodyPr>
          <a:lstStyle/>
          <a:p>
            <a:pPr algn="ctr"/>
            <a:r>
              <a:rPr lang="en-GB" sz="3859" dirty="0">
                <a:solidFill>
                  <a:srgbClr val="2A8852"/>
                </a:solidFill>
                <a:latin typeface="Arial" panose="020B0604020202020204" pitchFamily="34" charset="0"/>
                <a:cs typeface="Arial" panose="020B0604020202020204" pitchFamily="34" charset="0"/>
              </a:rPr>
              <a:t>Find out more and join our member community</a:t>
            </a:r>
          </a:p>
        </p:txBody>
      </p:sp>
      <p:pic>
        <p:nvPicPr>
          <p:cNvPr id="23" name="Picture 22">
            <a:extLst>
              <a:ext uri="{FF2B5EF4-FFF2-40B4-BE49-F238E27FC236}">
                <a16:creationId xmlns:a16="http://schemas.microsoft.com/office/drawing/2014/main" id="{EF37D9A0-91CA-E75F-64E9-A28576F361D7}"/>
              </a:ext>
            </a:extLst>
          </p:cNvPr>
          <p:cNvPicPr>
            <a:picLocks noChangeAspect="1"/>
          </p:cNvPicPr>
          <p:nvPr/>
        </p:nvPicPr>
        <p:blipFill>
          <a:blip r:embed="rId13"/>
          <a:stretch>
            <a:fillRect/>
          </a:stretch>
        </p:blipFill>
        <p:spPr>
          <a:xfrm>
            <a:off x="6849894" y="3684400"/>
            <a:ext cx="1623434" cy="1623434"/>
          </a:xfrm>
          <a:prstGeom prst="rect">
            <a:avLst/>
          </a:prstGeom>
          <a:ln w="3175">
            <a:solidFill>
              <a:schemeClr val="tx1"/>
            </a:solidFill>
          </a:ln>
        </p:spPr>
      </p:pic>
    </p:spTree>
    <p:extLst>
      <p:ext uri="{BB962C8B-B14F-4D97-AF65-F5344CB8AC3E}">
        <p14:creationId xmlns:p14="http://schemas.microsoft.com/office/powerpoint/2010/main" val="1770944509"/>
      </p:ext>
    </p:extLst>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34FF246DC22E4BB50C1A73A18C5E5D" ma:contentTypeVersion="16" ma:contentTypeDescription="Create a new document." ma:contentTypeScope="" ma:versionID="f85ab52dca4e089517c4023535341ce8">
  <xsd:schema xmlns:xsd="http://www.w3.org/2001/XMLSchema" xmlns:xs="http://www.w3.org/2001/XMLSchema" xmlns:p="http://schemas.microsoft.com/office/2006/metadata/properties" xmlns:ns2="2e2ea039-38f8-4947-a7c0-d7cbfeca6fb8" xmlns:ns3="4b4a3138-5d4b-44dd-b4ec-74852c4deb7e" targetNamespace="http://schemas.microsoft.com/office/2006/metadata/properties" ma:root="true" ma:fieldsID="b36cac6348935216acc5f69085d04d73" ns2:_="" ns3:_="">
    <xsd:import namespace="2e2ea039-38f8-4947-a7c0-d7cbfeca6fb8"/>
    <xsd:import namespace="4b4a3138-5d4b-44dd-b4ec-74852c4deb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ea039-38f8-4947-a7c0-d7cbfeca6f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ed0ad32-e44d-4185-acb2-594b9c25c509}" ma:internalName="TaxCatchAll" ma:showField="CatchAllData" ma:web="2e2ea039-38f8-4947-a7c0-d7cbfeca6f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4a3138-5d4b-44dd-b4ec-74852c4deb7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db186e-9944-4e3d-85af-0a94960e84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4a3138-5d4b-44dd-b4ec-74852c4deb7e">
      <Terms xmlns="http://schemas.microsoft.com/office/infopath/2007/PartnerControls"/>
    </lcf76f155ced4ddcb4097134ff3c332f>
    <TaxCatchAll xmlns="2e2ea039-38f8-4947-a7c0-d7cbfeca6fb8" xsi:nil="true"/>
  </documentManagement>
</p:properties>
</file>

<file path=customXml/itemProps1.xml><?xml version="1.0" encoding="utf-8"?>
<ds:datastoreItem xmlns:ds="http://schemas.openxmlformats.org/officeDocument/2006/customXml" ds:itemID="{B49FBF2D-D241-4CC6-B286-3BEF9757CEBB}"/>
</file>

<file path=customXml/itemProps2.xml><?xml version="1.0" encoding="utf-8"?>
<ds:datastoreItem xmlns:ds="http://schemas.openxmlformats.org/officeDocument/2006/customXml" ds:itemID="{DCFB19A5-F7D7-4D69-95C0-5D04062AA3F5}">
  <ds:schemaRefs>
    <ds:schemaRef ds:uri="http://schemas.microsoft.com/sharepoint/v3/contenttype/forms"/>
  </ds:schemaRefs>
</ds:datastoreItem>
</file>

<file path=customXml/itemProps3.xml><?xml version="1.0" encoding="utf-8"?>
<ds:datastoreItem xmlns:ds="http://schemas.openxmlformats.org/officeDocument/2006/customXml" ds:itemID="{202A980C-D9B7-4F15-B333-FF1F0AA0AC30}">
  <ds:schemaRefs>
    <ds:schemaRef ds:uri="http://purl.org/dc/terms/"/>
    <ds:schemaRef ds:uri="http://schemas.openxmlformats.org/package/2006/metadata/core-properties"/>
    <ds:schemaRef ds:uri="f533512e-a57d-4357-8594-1ccd376d6f7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cb730b8-1751-477c-acf3-19c128783b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2522</TotalTime>
  <Words>378</Words>
  <Application>Microsoft Office PowerPoint</Application>
  <PresentationFormat>Custom</PresentationFormat>
  <Paragraphs>56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futura-pt</vt:lpstr>
      <vt:lpstr>Gilroy</vt:lpstr>
      <vt:lpstr>Open Sans</vt:lpstr>
      <vt:lpstr>default layout</vt:lpstr>
      <vt:lpstr>Primary SEND Professional Community 22nd June 2023  Universal SEND Services Programme 2022-2025</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Wakefield</dc:creator>
  <cp:lastModifiedBy>Alison BETTS</cp:lastModifiedBy>
  <cp:revision>11</cp:revision>
  <dcterms:modified xsi:type="dcterms:W3CDTF">2023-06-22T06:45:29Z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0x010100A0CB3088701C9B41811B3963FB2CDBEB</vt:lpwstr>
  </property>
</Properties>
</file>